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57" r:id="rId3"/>
    <p:sldId id="258" r:id="rId4"/>
    <p:sldId id="261" r:id="rId5"/>
    <p:sldId id="269" r:id="rId6"/>
    <p:sldId id="270" r:id="rId7"/>
    <p:sldId id="271" r:id="rId8"/>
    <p:sldId id="273" r:id="rId9"/>
    <p:sldId id="275" r:id="rId10"/>
    <p:sldId id="276" r:id="rId11"/>
    <p:sldId id="274" r:id="rId12"/>
    <p:sldId id="266" r:id="rId13"/>
    <p:sldId id="259" r:id="rId14"/>
    <p:sldId id="265" r:id="rId15"/>
    <p:sldId id="280" r:id="rId16"/>
    <p:sldId id="287" r:id="rId17"/>
    <p:sldId id="284" r:id="rId18"/>
    <p:sldId id="282" r:id="rId19"/>
    <p:sldId id="278" r:id="rId20"/>
    <p:sldId id="285" r:id="rId21"/>
    <p:sldId id="286" r:id="rId22"/>
    <p:sldId id="281" r:id="rId23"/>
    <p:sldId id="283"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llory Brooke Lai" initials="MBL"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17" autoAdjust="0"/>
    <p:restoredTop sz="74051"/>
  </p:normalViewPr>
  <p:slideViewPr>
    <p:cSldViewPr snapToGrid="0">
      <p:cViewPr>
        <p:scale>
          <a:sx n="82" d="100"/>
          <a:sy n="82" d="100"/>
        </p:scale>
        <p:origin x="664" y="4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commentAuthors" Target="commentAuthors.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6-12-07T20:46:02.048" idx="1">
    <p:pos x="10" y="10"/>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14675C-7277-D340-9789-4544D540BD28}" type="datetimeFigureOut">
              <a:rPr lang="en-US" smtClean="0"/>
              <a:t>12/7/16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E2F804-FAFE-814D-A4C2-9EB114405366}" type="slidenum">
              <a:rPr lang="en-US" smtClean="0"/>
              <a:t>‹#›</a:t>
            </a:fld>
            <a:endParaRPr lang="en-US"/>
          </a:p>
        </p:txBody>
      </p:sp>
    </p:spTree>
    <p:extLst>
      <p:ext uri="{BB962C8B-B14F-4D97-AF65-F5344CB8AC3E}">
        <p14:creationId xmlns:p14="http://schemas.microsoft.com/office/powerpoint/2010/main" val="769240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going to talk</a:t>
            </a:r>
            <a:r>
              <a:rPr lang="en-US" baseline="0" dirty="0" smtClean="0"/>
              <a:t> to you about MCMC. I’m not going to touch on the proofs, since you’ve already seen them. But I’m going to walk you through it visually and introduce you to a brief application. </a:t>
            </a:r>
            <a:endParaRPr lang="en-US" dirty="0"/>
          </a:p>
        </p:txBody>
      </p:sp>
      <p:sp>
        <p:nvSpPr>
          <p:cNvPr id="4" name="Slide Number Placeholder 3"/>
          <p:cNvSpPr>
            <a:spLocks noGrp="1"/>
          </p:cNvSpPr>
          <p:nvPr>
            <p:ph type="sldNum" sz="quarter" idx="10"/>
          </p:nvPr>
        </p:nvSpPr>
        <p:spPr/>
        <p:txBody>
          <a:bodyPr/>
          <a:lstStyle/>
          <a:p>
            <a:fld id="{09E2F804-FAFE-814D-A4C2-9EB114405366}" type="slidenum">
              <a:rPr lang="en-US" smtClean="0"/>
              <a:t>1</a:t>
            </a:fld>
            <a:endParaRPr lang="en-US"/>
          </a:p>
        </p:txBody>
      </p:sp>
    </p:spTree>
    <p:extLst>
      <p:ext uri="{BB962C8B-B14F-4D97-AF65-F5344CB8AC3E}">
        <p14:creationId xmlns:p14="http://schemas.microsoft.com/office/powerpoint/2010/main" val="473284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good! We can see that the more</a:t>
            </a:r>
            <a:r>
              <a:rPr lang="en-US" baseline="0" dirty="0" smtClean="0"/>
              <a:t> </a:t>
            </a:r>
            <a:r>
              <a:rPr lang="en-US" baseline="0" dirty="0" err="1" smtClean="0"/>
              <a:t>timesteps</a:t>
            </a:r>
            <a:r>
              <a:rPr lang="en-US" baseline="0" dirty="0" smtClean="0"/>
              <a:t> you take, the closer the bar chart starts to resemble the actual distribution. </a:t>
            </a:r>
            <a:endParaRPr lang="en-US" dirty="0"/>
          </a:p>
        </p:txBody>
      </p:sp>
      <p:sp>
        <p:nvSpPr>
          <p:cNvPr id="4" name="Slide Number Placeholder 3"/>
          <p:cNvSpPr>
            <a:spLocks noGrp="1"/>
          </p:cNvSpPr>
          <p:nvPr>
            <p:ph type="sldNum" sz="quarter" idx="10"/>
          </p:nvPr>
        </p:nvSpPr>
        <p:spPr/>
        <p:txBody>
          <a:bodyPr/>
          <a:lstStyle/>
          <a:p>
            <a:fld id="{09E2F804-FAFE-814D-A4C2-9EB114405366}" type="slidenum">
              <a:rPr lang="en-US" smtClean="0"/>
              <a:t>10</a:t>
            </a:fld>
            <a:endParaRPr lang="en-US"/>
          </a:p>
        </p:txBody>
      </p:sp>
    </p:spTree>
    <p:extLst>
      <p:ext uri="{BB962C8B-B14F-4D97-AF65-F5344CB8AC3E}">
        <p14:creationId xmlns:p14="http://schemas.microsoft.com/office/powerpoint/2010/main" val="18106190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a:t>
            </a:r>
            <a:r>
              <a:rPr lang="en-US" dirty="0" smtClean="0"/>
              <a:t>hat is going on,</a:t>
            </a:r>
            <a:r>
              <a:rPr lang="en-US" baseline="0" dirty="0" smtClean="0"/>
              <a:t> and how does this relate to Markov Chains? Basically, we constructed</a:t>
            </a:r>
            <a:r>
              <a:rPr lang="is-IS" baseline="0" dirty="0" smtClean="0"/>
              <a:t>… This means that it’s fully connected</a:t>
            </a:r>
          </a:p>
          <a:p>
            <a:endParaRPr lang="is-IS" baseline="0" dirty="0" smtClean="0"/>
          </a:p>
          <a:p>
            <a:r>
              <a:rPr lang="is-IS" baseline="0" dirty="0" smtClean="0"/>
              <a:t>We then chose a proposal distribution. In our case, it was a 50/50 chance to go left or right. We then based our acceptance or rejection of these proposed positions based upon the ratio of the proposed distribution over the current distribution. Usually however, we will be talking about the ration of the probability of a proposed value over the probability of the current value. </a:t>
            </a:r>
            <a:endParaRPr lang="en-US" dirty="0"/>
          </a:p>
        </p:txBody>
      </p:sp>
      <p:sp>
        <p:nvSpPr>
          <p:cNvPr id="4" name="Slide Number Placeholder 3"/>
          <p:cNvSpPr>
            <a:spLocks noGrp="1"/>
          </p:cNvSpPr>
          <p:nvPr>
            <p:ph type="sldNum" sz="quarter" idx="10"/>
          </p:nvPr>
        </p:nvSpPr>
        <p:spPr/>
        <p:txBody>
          <a:bodyPr/>
          <a:lstStyle/>
          <a:p>
            <a:fld id="{09E2F804-FAFE-814D-A4C2-9EB114405366}" type="slidenum">
              <a:rPr lang="en-US" smtClean="0"/>
              <a:t>11</a:t>
            </a:fld>
            <a:endParaRPr lang="en-US"/>
          </a:p>
        </p:txBody>
      </p:sp>
    </p:spTree>
    <p:extLst>
      <p:ext uri="{BB962C8B-B14F-4D97-AF65-F5344CB8AC3E}">
        <p14:creationId xmlns:p14="http://schemas.microsoft.com/office/powerpoint/2010/main" val="1776271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at the </a:t>
            </a:r>
            <a:r>
              <a:rPr lang="en-US" dirty="0" err="1" smtClean="0"/>
              <a:t>probabliity</a:t>
            </a:r>
            <a:r>
              <a:rPr lang="en-US" dirty="0" smtClean="0"/>
              <a:t> of traveling from S4 to S3. Our proposal distribution is ½, the min of ¾ and 1 is ¾, so ½ x</a:t>
            </a:r>
            <a:r>
              <a:rPr lang="en-US" baseline="0" dirty="0" smtClean="0"/>
              <a:t> ¾ = 3/8. Doing that for the rest of the states, we can get a transition matrix.  </a:t>
            </a:r>
            <a:endParaRPr lang="en-US" dirty="0"/>
          </a:p>
        </p:txBody>
      </p:sp>
      <p:sp>
        <p:nvSpPr>
          <p:cNvPr id="4" name="Slide Number Placeholder 3"/>
          <p:cNvSpPr>
            <a:spLocks noGrp="1"/>
          </p:cNvSpPr>
          <p:nvPr>
            <p:ph type="sldNum" sz="quarter" idx="10"/>
          </p:nvPr>
        </p:nvSpPr>
        <p:spPr/>
        <p:txBody>
          <a:bodyPr/>
          <a:lstStyle/>
          <a:p>
            <a:fld id="{09E2F804-FAFE-814D-A4C2-9EB114405366}" type="slidenum">
              <a:rPr lang="en-US" smtClean="0"/>
              <a:t>12</a:t>
            </a:fld>
            <a:endParaRPr lang="en-US"/>
          </a:p>
        </p:txBody>
      </p:sp>
    </p:spTree>
    <p:extLst>
      <p:ext uri="{BB962C8B-B14F-4D97-AF65-F5344CB8AC3E}">
        <p14:creationId xmlns:p14="http://schemas.microsoft.com/office/powerpoint/2010/main" val="3002980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at our example as a Markov Chain.</a:t>
            </a:r>
            <a:r>
              <a:rPr lang="en-US" baseline="0" dirty="0" smtClean="0"/>
              <a:t> We can see that our rules set us up for some base transition probabilities. The probability of going from S4</a:t>
            </a:r>
            <a:r>
              <a:rPr lang="is-IS" baseline="0" dirty="0" smtClean="0"/>
              <a:t>…. But what happens when we fill those transition probabilities in with known values?</a:t>
            </a:r>
            <a:endParaRPr lang="en-US" dirty="0"/>
          </a:p>
        </p:txBody>
      </p:sp>
      <p:sp>
        <p:nvSpPr>
          <p:cNvPr id="4" name="Slide Number Placeholder 3"/>
          <p:cNvSpPr>
            <a:spLocks noGrp="1"/>
          </p:cNvSpPr>
          <p:nvPr>
            <p:ph type="sldNum" sz="quarter" idx="10"/>
          </p:nvPr>
        </p:nvSpPr>
        <p:spPr/>
        <p:txBody>
          <a:bodyPr/>
          <a:lstStyle/>
          <a:p>
            <a:fld id="{09E2F804-FAFE-814D-A4C2-9EB114405366}" type="slidenum">
              <a:rPr lang="en-US" smtClean="0"/>
              <a:t>13</a:t>
            </a:fld>
            <a:endParaRPr lang="en-US"/>
          </a:p>
        </p:txBody>
      </p:sp>
    </p:spTree>
    <p:extLst>
      <p:ext uri="{BB962C8B-B14F-4D97-AF65-F5344CB8AC3E}">
        <p14:creationId xmlns:p14="http://schemas.microsoft.com/office/powerpoint/2010/main" val="742794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transition matrix will end up looking like this. And if we find it’s equilibrium distribution, it will look</a:t>
            </a:r>
            <a:r>
              <a:rPr lang="en-US" baseline="0" dirty="0" smtClean="0"/>
              <a:t> like this. Although we didn’t start with a normalized PDF, we ended up with a normalized equilibrium distribution. We’ll see why that’s cool later. Anyway, we end up recovering our actual distribution, as seen here. </a:t>
            </a:r>
            <a:endParaRPr lang="en-US" dirty="0"/>
          </a:p>
        </p:txBody>
      </p:sp>
      <p:sp>
        <p:nvSpPr>
          <p:cNvPr id="4" name="Slide Number Placeholder 3"/>
          <p:cNvSpPr>
            <a:spLocks noGrp="1"/>
          </p:cNvSpPr>
          <p:nvPr>
            <p:ph type="sldNum" sz="quarter" idx="10"/>
          </p:nvPr>
        </p:nvSpPr>
        <p:spPr/>
        <p:txBody>
          <a:bodyPr/>
          <a:lstStyle/>
          <a:p>
            <a:fld id="{09E2F804-FAFE-814D-A4C2-9EB114405366}" type="slidenum">
              <a:rPr lang="en-US" smtClean="0"/>
              <a:t>14</a:t>
            </a:fld>
            <a:endParaRPr lang="en-US"/>
          </a:p>
        </p:txBody>
      </p:sp>
    </p:spTree>
    <p:extLst>
      <p:ext uri="{BB962C8B-B14F-4D97-AF65-F5344CB8AC3E}">
        <p14:creationId xmlns:p14="http://schemas.microsoft.com/office/powerpoint/2010/main" val="766419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a:t>
            </a:r>
            <a:r>
              <a:rPr lang="en-US" dirty="0" smtClean="0"/>
              <a:t>he</a:t>
            </a:r>
            <a:r>
              <a:rPr lang="en-US" baseline="0" dirty="0" smtClean="0"/>
              <a:t> Metropolis algorithm works when the proposal distribution is symmetric. Metropolis-Hastings, on the other hand, allows for asymmetric proposals. The Gibbs sampler is good for multivariate distributions and consists of sweeping through variables and sampling from its conditional distributions. This keeps us from consistently choosing combinations of values that are extremely unlikely. </a:t>
            </a:r>
            <a:endParaRPr lang="en-US" dirty="0"/>
          </a:p>
        </p:txBody>
      </p:sp>
      <p:sp>
        <p:nvSpPr>
          <p:cNvPr id="4" name="Slide Number Placeholder 3"/>
          <p:cNvSpPr>
            <a:spLocks noGrp="1"/>
          </p:cNvSpPr>
          <p:nvPr>
            <p:ph type="sldNum" sz="quarter" idx="10"/>
          </p:nvPr>
        </p:nvSpPr>
        <p:spPr/>
        <p:txBody>
          <a:bodyPr/>
          <a:lstStyle/>
          <a:p>
            <a:fld id="{09E2F804-FAFE-814D-A4C2-9EB114405366}" type="slidenum">
              <a:rPr lang="en-US" smtClean="0"/>
              <a:t>15</a:t>
            </a:fld>
            <a:endParaRPr lang="en-US"/>
          </a:p>
        </p:txBody>
      </p:sp>
    </p:spTree>
    <p:extLst>
      <p:ext uri="{BB962C8B-B14F-4D97-AF65-F5344CB8AC3E}">
        <p14:creationId xmlns:p14="http://schemas.microsoft.com/office/powerpoint/2010/main" val="18378254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at a quick Bayesian application. We have here</a:t>
            </a:r>
            <a:r>
              <a:rPr lang="en-US" baseline="0" dirty="0" smtClean="0"/>
              <a:t> </a:t>
            </a:r>
            <a:r>
              <a:rPr lang="en-US" dirty="0" smtClean="0"/>
              <a:t>48 samples of brassica crop</a:t>
            </a:r>
            <a:r>
              <a:rPr lang="en-US" baseline="0" dirty="0" smtClean="0"/>
              <a:t> accessions consisting of broccoli, cabbage, oilseed, and turnip that we can use as our training data and 17 samples of RILs as for our test data. We have values for their stomatal conductance and net assimilation. Stomatal conductance is</a:t>
            </a:r>
            <a:r>
              <a:rPr lang="en-US" sz="1200" kern="1200" dirty="0" smtClean="0">
                <a:solidFill>
                  <a:schemeClr val="tx1"/>
                </a:solidFill>
                <a:latin typeface="+mn-lt"/>
                <a:ea typeface="+mn-ea"/>
                <a:cs typeface="+mn-cs"/>
              </a:rPr>
              <a:t> the rate of passage of CO</a:t>
            </a:r>
            <a:r>
              <a:rPr lang="en-US" sz="1200" kern="1200" baseline="-25000" dirty="0" smtClean="0">
                <a:solidFill>
                  <a:schemeClr val="tx1"/>
                </a:solidFill>
                <a:latin typeface="+mn-lt"/>
                <a:ea typeface="+mn-ea"/>
                <a:cs typeface="+mn-cs"/>
              </a:rPr>
              <a:t>2</a:t>
            </a:r>
            <a:r>
              <a:rPr lang="en-US" sz="1200" kern="1200" baseline="0" dirty="0" smtClean="0">
                <a:solidFill>
                  <a:schemeClr val="tx1"/>
                </a:solidFill>
                <a:latin typeface="+mn-lt"/>
                <a:ea typeface="+mn-ea"/>
                <a:cs typeface="+mn-cs"/>
              </a:rPr>
              <a:t> entering, or water vapor exiting through the </a:t>
            </a:r>
            <a:r>
              <a:rPr lang="en-US" sz="1200" b="1" kern="1200" baseline="0" dirty="0" smtClean="0">
                <a:solidFill>
                  <a:schemeClr val="tx1"/>
                </a:solidFill>
                <a:latin typeface="+mn-lt"/>
                <a:ea typeface="+mn-ea"/>
                <a:cs typeface="+mn-cs"/>
              </a:rPr>
              <a:t>stomata</a:t>
            </a:r>
            <a:r>
              <a:rPr lang="en-US" sz="1200" b="0" kern="1200" baseline="0" dirty="0" smtClean="0">
                <a:solidFill>
                  <a:schemeClr val="tx1"/>
                </a:solidFill>
                <a:latin typeface="+mn-lt"/>
                <a:ea typeface="+mn-ea"/>
                <a:cs typeface="+mn-cs"/>
              </a:rPr>
              <a:t> of a leaf. Net assimilation represents the </a:t>
            </a:r>
            <a:r>
              <a:rPr lang="en-US" sz="1200" kern="1200" dirty="0" smtClean="0">
                <a:solidFill>
                  <a:schemeClr val="tx1"/>
                </a:solidFill>
                <a:latin typeface="+mn-lt"/>
                <a:ea typeface="+mn-ea"/>
                <a:cs typeface="+mn-cs"/>
              </a:rPr>
              <a:t>process by which plants </a:t>
            </a:r>
            <a:r>
              <a:rPr lang="en-US" sz="1200" b="1" kern="1200" dirty="0" smtClean="0">
                <a:solidFill>
                  <a:schemeClr val="tx1"/>
                </a:solidFill>
                <a:latin typeface="+mn-lt"/>
                <a:ea typeface="+mn-ea"/>
                <a:cs typeface="+mn-cs"/>
              </a:rPr>
              <a:t>take </a:t>
            </a:r>
            <a:r>
              <a:rPr lang="en-US" sz="1200" b="0" kern="1200" dirty="0" smtClean="0">
                <a:solidFill>
                  <a:schemeClr val="tx1"/>
                </a:solidFill>
                <a:latin typeface="+mn-lt"/>
                <a:ea typeface="+mn-ea"/>
                <a:cs typeface="+mn-cs"/>
              </a:rPr>
              <a:t>carbon from carbon dioxide in the atmosphere to form metabolically active compounds. There is a definite</a:t>
            </a:r>
            <a:r>
              <a:rPr lang="en-US" sz="1200" b="0" kern="1200" baseline="0" dirty="0" smtClean="0">
                <a:solidFill>
                  <a:schemeClr val="tx1"/>
                </a:solidFill>
                <a:latin typeface="+mn-lt"/>
                <a:ea typeface="+mn-ea"/>
                <a:cs typeface="+mn-cs"/>
              </a:rPr>
              <a:t> relationship here. If the </a:t>
            </a:r>
            <a:r>
              <a:rPr lang="en-US" sz="1200" b="0" kern="1200" baseline="0" dirty="0" err="1" smtClean="0">
                <a:solidFill>
                  <a:schemeClr val="tx1"/>
                </a:solidFill>
                <a:latin typeface="+mn-lt"/>
                <a:ea typeface="+mn-ea"/>
                <a:cs typeface="+mn-cs"/>
              </a:rPr>
              <a:t>stomates</a:t>
            </a:r>
            <a:r>
              <a:rPr lang="en-US" sz="1200" b="0" kern="1200" baseline="0" dirty="0" smtClean="0">
                <a:solidFill>
                  <a:schemeClr val="tx1"/>
                </a:solidFill>
                <a:latin typeface="+mn-lt"/>
                <a:ea typeface="+mn-ea"/>
                <a:cs typeface="+mn-cs"/>
              </a:rPr>
              <a:t> are open, CO2 can flow in, and the plants can then use that carbon to help supply itself with nutrients. But we can see that it’s not exactly a 1:1 ratio because there are some enzymatic limitations that slow the rate at which the plant can use the carbon after a certain point. If you’re familiar with </a:t>
            </a:r>
            <a:r>
              <a:rPr lang="en-US" sz="1200" b="0" kern="1200" baseline="0" dirty="0" err="1" smtClean="0">
                <a:solidFill>
                  <a:schemeClr val="tx1"/>
                </a:solidFill>
                <a:latin typeface="+mn-lt"/>
                <a:ea typeface="+mn-ea"/>
                <a:cs typeface="+mn-cs"/>
              </a:rPr>
              <a:t>Michaelis-Menten</a:t>
            </a:r>
            <a:r>
              <a:rPr lang="en-US" sz="1200" b="0" kern="1200" baseline="0" dirty="0" smtClean="0">
                <a:solidFill>
                  <a:schemeClr val="tx1"/>
                </a:solidFill>
                <a:latin typeface="+mn-lt"/>
                <a:ea typeface="+mn-ea"/>
                <a:cs typeface="+mn-cs"/>
              </a:rPr>
              <a:t> kinetics, that’s what’s going on here. So let’s do a simple Bayesian linear regression. </a:t>
            </a:r>
            <a:endParaRPr lang="en-US" dirty="0"/>
          </a:p>
        </p:txBody>
      </p:sp>
      <p:sp>
        <p:nvSpPr>
          <p:cNvPr id="4" name="Slide Number Placeholder 3"/>
          <p:cNvSpPr>
            <a:spLocks noGrp="1"/>
          </p:cNvSpPr>
          <p:nvPr>
            <p:ph type="sldNum" sz="quarter" idx="10"/>
          </p:nvPr>
        </p:nvSpPr>
        <p:spPr/>
        <p:txBody>
          <a:bodyPr/>
          <a:lstStyle/>
          <a:p>
            <a:fld id="{09E2F804-FAFE-814D-A4C2-9EB114405366}" type="slidenum">
              <a:rPr lang="en-US" smtClean="0"/>
              <a:t>16</a:t>
            </a:fld>
            <a:endParaRPr lang="en-US"/>
          </a:p>
        </p:txBody>
      </p:sp>
    </p:spTree>
    <p:extLst>
      <p:ext uri="{BB962C8B-B14F-4D97-AF65-F5344CB8AC3E}">
        <p14:creationId xmlns:p14="http://schemas.microsoft.com/office/powerpoint/2010/main" val="20036139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saying here that we have a line of best fit represented</a:t>
            </a:r>
            <a:r>
              <a:rPr lang="en-US" baseline="0" dirty="0" smtClean="0"/>
              <a:t> by A hat with some noise. That line of best fit is distributed as beta0 + b1x. So we have 3 parameters here: sigma (our noise), beta0 (our intercept), and beta1 (our slope). This is a Bayesian hierarchical model, represented by the picture over here. We’re interested in the probability of our parameters, given our data which is equal to this whole thing right here. Now we don’t actually have to calculate the denominator because of that cool thing where you don’t need a normalized distribution to begin with. </a:t>
            </a:r>
          </a:p>
          <a:p>
            <a:endParaRPr lang="en-US" baseline="0" dirty="0" smtClean="0"/>
          </a:p>
          <a:p>
            <a:r>
              <a:rPr lang="en-US" baseline="0" dirty="0" smtClean="0"/>
              <a:t>We’re going to use a </a:t>
            </a:r>
            <a:r>
              <a:rPr lang="en-US" baseline="0" dirty="0" err="1" smtClean="0"/>
              <a:t>gibbs</a:t>
            </a:r>
            <a:r>
              <a:rPr lang="en-US" baseline="0" dirty="0" smtClean="0"/>
              <a:t> sampler known as jags in R. We’re going to give our parameters flat, uninformed priors.</a:t>
            </a:r>
            <a:endParaRPr lang="en-US" dirty="0"/>
          </a:p>
        </p:txBody>
      </p:sp>
      <p:sp>
        <p:nvSpPr>
          <p:cNvPr id="4" name="Slide Number Placeholder 3"/>
          <p:cNvSpPr>
            <a:spLocks noGrp="1"/>
          </p:cNvSpPr>
          <p:nvPr>
            <p:ph type="sldNum" sz="quarter" idx="10"/>
          </p:nvPr>
        </p:nvSpPr>
        <p:spPr/>
        <p:txBody>
          <a:bodyPr/>
          <a:lstStyle/>
          <a:p>
            <a:fld id="{09E2F804-FAFE-814D-A4C2-9EB114405366}" type="slidenum">
              <a:rPr lang="en-US" smtClean="0"/>
              <a:t>17</a:t>
            </a:fld>
            <a:endParaRPr lang="en-US"/>
          </a:p>
        </p:txBody>
      </p:sp>
    </p:spTree>
    <p:extLst>
      <p:ext uri="{BB962C8B-B14F-4D97-AF65-F5344CB8AC3E}">
        <p14:creationId xmlns:p14="http://schemas.microsoft.com/office/powerpoint/2010/main" val="19580179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with the Gibbs sampler, we’ll initialize the</a:t>
            </a:r>
            <a:r>
              <a:rPr lang="en-US" baseline="0" dirty="0" smtClean="0"/>
              <a:t> first value. Successive values will be chosen based on conditional probability distributions given the values of the other parameters. In our case, if we want to choose a new beta0, we’ll choose it based on the conditional distribution given previous values of beta1, tau, &amp; sigma. Beta1 would be chosen based on conditional distribution for the new value for beta0, and the previous values for tau and sigma. And so on and so forth. </a:t>
            </a:r>
            <a:endParaRPr lang="en-US" dirty="0"/>
          </a:p>
        </p:txBody>
      </p:sp>
      <p:sp>
        <p:nvSpPr>
          <p:cNvPr id="4" name="Slide Number Placeholder 3"/>
          <p:cNvSpPr>
            <a:spLocks noGrp="1"/>
          </p:cNvSpPr>
          <p:nvPr>
            <p:ph type="sldNum" sz="quarter" idx="10"/>
          </p:nvPr>
        </p:nvSpPr>
        <p:spPr/>
        <p:txBody>
          <a:bodyPr/>
          <a:lstStyle/>
          <a:p>
            <a:fld id="{09E2F804-FAFE-814D-A4C2-9EB114405366}" type="slidenum">
              <a:rPr lang="en-US" smtClean="0"/>
              <a:t>18</a:t>
            </a:fld>
            <a:endParaRPr lang="en-US"/>
          </a:p>
        </p:txBody>
      </p:sp>
    </p:spTree>
    <p:extLst>
      <p:ext uri="{BB962C8B-B14F-4D97-AF65-F5344CB8AC3E}">
        <p14:creationId xmlns:p14="http://schemas.microsoft.com/office/powerpoint/2010/main" val="6811704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I run jags, I get</a:t>
            </a:r>
            <a:r>
              <a:rPr lang="en-US" baseline="0" dirty="0" smtClean="0"/>
              <a:t> probability distributions for all parameters. Here I’m showing you the trace plot for beta1. A </a:t>
            </a:r>
            <a:r>
              <a:rPr lang="en-US" baseline="0" dirty="0" err="1" smtClean="0"/>
              <a:t>traceplot</a:t>
            </a:r>
            <a:r>
              <a:rPr lang="en-US" baseline="0" dirty="0" smtClean="0"/>
              <a:t> is similar to the plots I showed earlier about the states and the </a:t>
            </a:r>
            <a:r>
              <a:rPr lang="en-US" baseline="0" dirty="0" err="1" smtClean="0"/>
              <a:t>timesteps</a:t>
            </a:r>
            <a:r>
              <a:rPr lang="en-US" baseline="0" dirty="0" smtClean="0"/>
              <a:t>. We can see that I chose an unlikely initial value for beta1 but the chain quickly moved to more likely values for beta1. Some people like to cut out the initial steps on their chain and that’s referred to as burn in. On the right is my trace plot with a 1000 iteration burn in. </a:t>
            </a:r>
            <a:endParaRPr lang="en-US" dirty="0"/>
          </a:p>
        </p:txBody>
      </p:sp>
      <p:sp>
        <p:nvSpPr>
          <p:cNvPr id="4" name="Slide Number Placeholder 3"/>
          <p:cNvSpPr>
            <a:spLocks noGrp="1"/>
          </p:cNvSpPr>
          <p:nvPr>
            <p:ph type="sldNum" sz="quarter" idx="10"/>
          </p:nvPr>
        </p:nvSpPr>
        <p:spPr/>
        <p:txBody>
          <a:bodyPr/>
          <a:lstStyle/>
          <a:p>
            <a:fld id="{09E2F804-FAFE-814D-A4C2-9EB114405366}" type="slidenum">
              <a:rPr lang="en-US" smtClean="0"/>
              <a:t>19</a:t>
            </a:fld>
            <a:endParaRPr lang="en-US"/>
          </a:p>
        </p:txBody>
      </p:sp>
    </p:spTree>
    <p:extLst>
      <p:ext uri="{BB962C8B-B14F-4D97-AF65-F5344CB8AC3E}">
        <p14:creationId xmlns:p14="http://schemas.microsoft.com/office/powerpoint/2010/main" val="1619397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why do people use MCMC? Well,</a:t>
            </a:r>
            <a:r>
              <a:rPr lang="en-US" baseline="0" dirty="0" smtClean="0"/>
              <a:t> i</a:t>
            </a:r>
            <a:r>
              <a:rPr lang="en-US" dirty="0" smtClean="0"/>
              <a:t>t can help us characterize complex distributions over high-dimensional spaces.</a:t>
            </a:r>
            <a:r>
              <a:rPr lang="en-US" baseline="0" dirty="0" smtClean="0"/>
              <a:t> This is typical of many real-world problems. </a:t>
            </a:r>
            <a:endParaRPr lang="en-US" dirty="0" smtClean="0"/>
          </a:p>
          <a:p>
            <a:endParaRPr lang="en-US" dirty="0" smtClean="0"/>
          </a:p>
          <a:p>
            <a:r>
              <a:rPr lang="en-US" dirty="0" smtClean="0"/>
              <a:t>However, the distribution could also</a:t>
            </a:r>
            <a:r>
              <a:rPr lang="en-US" baseline="0" dirty="0" smtClean="0"/>
              <a:t> be quite simple but we have no way to characterize it analytically. In either case, we can use MCMC to characterize the distribution. </a:t>
            </a:r>
            <a:endParaRPr lang="en-US" dirty="0"/>
          </a:p>
        </p:txBody>
      </p:sp>
      <p:sp>
        <p:nvSpPr>
          <p:cNvPr id="4" name="Slide Number Placeholder 3"/>
          <p:cNvSpPr>
            <a:spLocks noGrp="1"/>
          </p:cNvSpPr>
          <p:nvPr>
            <p:ph type="sldNum" sz="quarter" idx="10"/>
          </p:nvPr>
        </p:nvSpPr>
        <p:spPr/>
        <p:txBody>
          <a:bodyPr/>
          <a:lstStyle/>
          <a:p>
            <a:fld id="{09E2F804-FAFE-814D-A4C2-9EB114405366}" type="slidenum">
              <a:rPr lang="en-US" smtClean="0"/>
              <a:t>2</a:t>
            </a:fld>
            <a:endParaRPr lang="en-US"/>
          </a:p>
        </p:txBody>
      </p:sp>
    </p:spTree>
    <p:extLst>
      <p:ext uri="{BB962C8B-B14F-4D97-AF65-F5344CB8AC3E}">
        <p14:creationId xmlns:p14="http://schemas.microsoft.com/office/powerpoint/2010/main" val="3706044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actually ran 3 different models, a log-transformed,</a:t>
            </a:r>
            <a:r>
              <a:rPr lang="en-US" baseline="0" dirty="0" smtClean="0"/>
              <a:t> a square-root transformed, and a basic linear regression. According to the deviance information criterion, the square-root transformed model performed the best. </a:t>
            </a:r>
          </a:p>
          <a:p>
            <a:endParaRPr lang="en-US" dirty="0" smtClean="0"/>
          </a:p>
          <a:p>
            <a:r>
              <a:rPr lang="en-US" dirty="0" smtClean="0"/>
              <a:t>I then took the</a:t>
            </a:r>
            <a:r>
              <a:rPr lang="en-US" baseline="0" dirty="0" smtClean="0"/>
              <a:t> parameter values for the model and plotted a line of best fit and a credible interval. I then looked to see whether or not the model was a good fit for our inbred population. </a:t>
            </a:r>
            <a:endParaRPr lang="en-US" dirty="0"/>
          </a:p>
        </p:txBody>
      </p:sp>
      <p:sp>
        <p:nvSpPr>
          <p:cNvPr id="4" name="Slide Number Placeholder 3"/>
          <p:cNvSpPr>
            <a:spLocks noGrp="1"/>
          </p:cNvSpPr>
          <p:nvPr>
            <p:ph type="sldNum" sz="quarter" idx="10"/>
          </p:nvPr>
        </p:nvSpPr>
        <p:spPr/>
        <p:txBody>
          <a:bodyPr/>
          <a:lstStyle/>
          <a:p>
            <a:fld id="{09E2F804-FAFE-814D-A4C2-9EB114405366}" type="slidenum">
              <a:rPr lang="en-US" smtClean="0"/>
              <a:t>20</a:t>
            </a:fld>
            <a:endParaRPr lang="en-US"/>
          </a:p>
        </p:txBody>
      </p:sp>
    </p:spTree>
    <p:extLst>
      <p:ext uri="{BB962C8B-B14F-4D97-AF65-F5344CB8AC3E}">
        <p14:creationId xmlns:p14="http://schemas.microsoft.com/office/powerpoint/2010/main" val="9075272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just so</a:t>
            </a:r>
            <a:r>
              <a:rPr lang="en-US" baseline="0" dirty="0" smtClean="0"/>
              <a:t> happened that 16/17, or approximately 94% of the test data fell within the 95% prediction interval. It appears the model was a good fit. </a:t>
            </a:r>
            <a:endParaRPr lang="en-US" dirty="0"/>
          </a:p>
        </p:txBody>
      </p:sp>
      <p:sp>
        <p:nvSpPr>
          <p:cNvPr id="4" name="Slide Number Placeholder 3"/>
          <p:cNvSpPr>
            <a:spLocks noGrp="1"/>
          </p:cNvSpPr>
          <p:nvPr>
            <p:ph type="sldNum" sz="quarter" idx="10"/>
          </p:nvPr>
        </p:nvSpPr>
        <p:spPr/>
        <p:txBody>
          <a:bodyPr/>
          <a:lstStyle/>
          <a:p>
            <a:fld id="{09E2F804-FAFE-814D-A4C2-9EB114405366}" type="slidenum">
              <a:rPr lang="en-US" smtClean="0"/>
              <a:t>21</a:t>
            </a:fld>
            <a:endParaRPr lang="en-US"/>
          </a:p>
        </p:txBody>
      </p:sp>
    </p:spTree>
    <p:extLst>
      <p:ext uri="{BB962C8B-B14F-4D97-AF65-F5344CB8AC3E}">
        <p14:creationId xmlns:p14="http://schemas.microsoft.com/office/powerpoint/2010/main" val="506898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start by looking at the</a:t>
            </a:r>
            <a:r>
              <a:rPr lang="en-US" baseline="0" dirty="0" smtClean="0"/>
              <a:t> Metropolis algorithm. It has been named as one of the top 10 algorithms of the century for having such a big influence on the development of science and engineering. I’m going to show you how the algorithm works with the “states example.”</a:t>
            </a:r>
            <a:endParaRPr lang="en-US" dirty="0" smtClean="0"/>
          </a:p>
          <a:p>
            <a:endParaRPr lang="en-US" dirty="0" smtClean="0"/>
          </a:p>
          <a:p>
            <a:r>
              <a:rPr lang="en-US" dirty="0" smtClean="0"/>
              <a:t>There is a string of 5 states and</a:t>
            </a:r>
            <a:r>
              <a:rPr lang="en-US" baseline="0" dirty="0" smtClean="0"/>
              <a:t> a newly elected politician named Mr. Mayor must visit each of these states in proportion to their population. But Mr. Mayor doesn’t actually know the population of the states but he can find out once he gets there. Plus, once there, he can ask around and find out the population of the neighboring states as well.  </a:t>
            </a:r>
          </a:p>
          <a:p>
            <a:endParaRPr lang="en-US" baseline="0" dirty="0" smtClean="0"/>
          </a:p>
          <a:p>
            <a:r>
              <a:rPr lang="en-US" baseline="0" dirty="0" smtClean="0"/>
              <a:t>The rules are as follows: </a:t>
            </a:r>
          </a:p>
          <a:p>
            <a:endParaRPr lang="en-US" baseline="0" dirty="0" smtClean="0"/>
          </a:p>
          <a:p>
            <a:r>
              <a:rPr lang="en-US" baseline="0" dirty="0" smtClean="0"/>
              <a:t>So let’s take a look at an example.</a:t>
            </a:r>
          </a:p>
        </p:txBody>
      </p:sp>
      <p:sp>
        <p:nvSpPr>
          <p:cNvPr id="4" name="Slide Number Placeholder 3"/>
          <p:cNvSpPr>
            <a:spLocks noGrp="1"/>
          </p:cNvSpPr>
          <p:nvPr>
            <p:ph type="sldNum" sz="quarter" idx="10"/>
          </p:nvPr>
        </p:nvSpPr>
        <p:spPr/>
        <p:txBody>
          <a:bodyPr/>
          <a:lstStyle/>
          <a:p>
            <a:fld id="{09E2F804-FAFE-814D-A4C2-9EB114405366}" type="slidenum">
              <a:rPr lang="en-US" smtClean="0"/>
              <a:t>3</a:t>
            </a:fld>
            <a:endParaRPr lang="en-US"/>
          </a:p>
        </p:txBody>
      </p:sp>
    </p:spTree>
    <p:extLst>
      <p:ext uri="{BB962C8B-B14F-4D97-AF65-F5344CB8AC3E}">
        <p14:creationId xmlns:p14="http://schemas.microsoft.com/office/powerpoint/2010/main" val="198060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I’m sure you can see already, there is a bit of a bias</a:t>
            </a:r>
            <a:r>
              <a:rPr lang="en-US" baseline="0" dirty="0" smtClean="0"/>
              <a:t> towards states with a larger populations but we’re still visiting smaller states as well. </a:t>
            </a:r>
            <a:endParaRPr lang="en-US" dirty="0"/>
          </a:p>
        </p:txBody>
      </p:sp>
      <p:sp>
        <p:nvSpPr>
          <p:cNvPr id="4" name="Slide Number Placeholder 3"/>
          <p:cNvSpPr>
            <a:spLocks noGrp="1"/>
          </p:cNvSpPr>
          <p:nvPr>
            <p:ph type="sldNum" sz="quarter" idx="10"/>
          </p:nvPr>
        </p:nvSpPr>
        <p:spPr/>
        <p:txBody>
          <a:bodyPr/>
          <a:lstStyle/>
          <a:p>
            <a:fld id="{09E2F804-FAFE-814D-A4C2-9EB114405366}" type="slidenum">
              <a:rPr lang="en-US" smtClean="0"/>
              <a:t>4</a:t>
            </a:fld>
            <a:endParaRPr lang="en-US"/>
          </a:p>
        </p:txBody>
      </p:sp>
    </p:spTree>
    <p:extLst>
      <p:ext uri="{BB962C8B-B14F-4D97-AF65-F5344CB8AC3E}">
        <p14:creationId xmlns:p14="http://schemas.microsoft.com/office/powerpoint/2010/main" val="367553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what happens</a:t>
            </a:r>
            <a:r>
              <a:rPr lang="en-US" baseline="0" dirty="0" smtClean="0"/>
              <a:t> if we do this 100 times? Here, I’ve graphed the state for each time step. We started in 3, stayed in 3 for 1 time step, moved to 2, back to 3, and so on and so forth. Visually, we can see that we’re vising states 1 and 2 less frequently than we’re visiting states 4 and 5. So let’s look at how many </a:t>
            </a:r>
            <a:r>
              <a:rPr lang="en-US" baseline="0" dirty="0" err="1" smtClean="0"/>
              <a:t>timesteps</a:t>
            </a:r>
            <a:r>
              <a:rPr lang="en-US" baseline="0" dirty="0" smtClean="0"/>
              <a:t> were spent in each state with a bar chart. </a:t>
            </a:r>
            <a:endParaRPr lang="en-US" dirty="0"/>
          </a:p>
        </p:txBody>
      </p:sp>
      <p:sp>
        <p:nvSpPr>
          <p:cNvPr id="4" name="Slide Number Placeholder 3"/>
          <p:cNvSpPr>
            <a:spLocks noGrp="1"/>
          </p:cNvSpPr>
          <p:nvPr>
            <p:ph type="sldNum" sz="quarter" idx="10"/>
          </p:nvPr>
        </p:nvSpPr>
        <p:spPr/>
        <p:txBody>
          <a:bodyPr/>
          <a:lstStyle/>
          <a:p>
            <a:fld id="{09E2F804-FAFE-814D-A4C2-9EB114405366}" type="slidenum">
              <a:rPr lang="en-US" smtClean="0"/>
              <a:t>5</a:t>
            </a:fld>
            <a:endParaRPr lang="en-US"/>
          </a:p>
        </p:txBody>
      </p:sp>
    </p:spTree>
    <p:extLst>
      <p:ext uri="{BB962C8B-B14F-4D97-AF65-F5344CB8AC3E}">
        <p14:creationId xmlns:p14="http://schemas.microsoft.com/office/powerpoint/2010/main" val="1270697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see</a:t>
            </a:r>
            <a:r>
              <a:rPr lang="en-US" baseline="0" dirty="0" smtClean="0"/>
              <a:t> that the bar chart is close to the actual distribution, but far from perfect. What if we try again?</a:t>
            </a:r>
            <a:endParaRPr lang="en-US" dirty="0"/>
          </a:p>
        </p:txBody>
      </p:sp>
      <p:sp>
        <p:nvSpPr>
          <p:cNvPr id="4" name="Slide Number Placeholder 3"/>
          <p:cNvSpPr>
            <a:spLocks noGrp="1"/>
          </p:cNvSpPr>
          <p:nvPr>
            <p:ph type="sldNum" sz="quarter" idx="10"/>
          </p:nvPr>
        </p:nvSpPr>
        <p:spPr/>
        <p:txBody>
          <a:bodyPr/>
          <a:lstStyle/>
          <a:p>
            <a:fld id="{09E2F804-FAFE-814D-A4C2-9EB114405366}" type="slidenum">
              <a:rPr lang="en-US" smtClean="0"/>
              <a:t>6</a:t>
            </a:fld>
            <a:endParaRPr lang="en-US"/>
          </a:p>
        </p:txBody>
      </p:sp>
    </p:spTree>
    <p:extLst>
      <p:ext uri="{BB962C8B-B14F-4D97-AF65-F5344CB8AC3E}">
        <p14:creationId xmlns:p14="http://schemas.microsoft.com/office/powerpoint/2010/main" val="1145745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salmon colored line tracks our progress a 2</a:t>
            </a:r>
            <a:r>
              <a:rPr lang="en-US" baseline="30000" dirty="0" smtClean="0"/>
              <a:t>nd</a:t>
            </a:r>
            <a:r>
              <a:rPr lang="en-US" baseline="0" dirty="0" smtClean="0"/>
              <a:t> time around. We can immediately see that they’re not identical, which we would expect because their movement is determined probabilistically. What does it’s bar chart look like?</a:t>
            </a:r>
            <a:endParaRPr lang="en-US" dirty="0"/>
          </a:p>
        </p:txBody>
      </p:sp>
      <p:sp>
        <p:nvSpPr>
          <p:cNvPr id="4" name="Slide Number Placeholder 3"/>
          <p:cNvSpPr>
            <a:spLocks noGrp="1"/>
          </p:cNvSpPr>
          <p:nvPr>
            <p:ph type="sldNum" sz="quarter" idx="10"/>
          </p:nvPr>
        </p:nvSpPr>
        <p:spPr/>
        <p:txBody>
          <a:bodyPr/>
          <a:lstStyle/>
          <a:p>
            <a:fld id="{09E2F804-FAFE-814D-A4C2-9EB114405366}" type="slidenum">
              <a:rPr lang="en-US" smtClean="0"/>
              <a:t>7</a:t>
            </a:fld>
            <a:endParaRPr lang="en-US"/>
          </a:p>
        </p:txBody>
      </p:sp>
    </p:spTree>
    <p:extLst>
      <p:ext uri="{BB962C8B-B14F-4D97-AF65-F5344CB8AC3E}">
        <p14:creationId xmlns:p14="http://schemas.microsoft.com/office/powerpoint/2010/main" val="742345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Hmmm</a:t>
            </a:r>
            <a:r>
              <a:rPr lang="is-IS" dirty="0" smtClean="0"/>
              <a:t>… not bad! Still not perfect. What if we</a:t>
            </a:r>
            <a:r>
              <a:rPr lang="is-IS" baseline="0" dirty="0" smtClean="0"/>
              <a:t> increase our timestep to 1000?</a:t>
            </a:r>
            <a:endParaRPr lang="en-US" dirty="0"/>
          </a:p>
        </p:txBody>
      </p:sp>
      <p:sp>
        <p:nvSpPr>
          <p:cNvPr id="4" name="Slide Number Placeholder 3"/>
          <p:cNvSpPr>
            <a:spLocks noGrp="1"/>
          </p:cNvSpPr>
          <p:nvPr>
            <p:ph type="sldNum" sz="quarter" idx="10"/>
          </p:nvPr>
        </p:nvSpPr>
        <p:spPr/>
        <p:txBody>
          <a:bodyPr/>
          <a:lstStyle/>
          <a:p>
            <a:fld id="{09E2F804-FAFE-814D-A4C2-9EB114405366}" type="slidenum">
              <a:rPr lang="en-US" smtClean="0"/>
              <a:t>8</a:t>
            </a:fld>
            <a:endParaRPr lang="en-US"/>
          </a:p>
        </p:txBody>
      </p:sp>
    </p:spTree>
    <p:extLst>
      <p:ext uri="{BB962C8B-B14F-4D97-AF65-F5344CB8AC3E}">
        <p14:creationId xmlns:p14="http://schemas.microsoft.com/office/powerpoint/2010/main" val="393112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 did</a:t>
            </a:r>
            <a:r>
              <a:rPr lang="en-US" baseline="0" dirty="0" smtClean="0"/>
              <a:t> this twice here, as you can see with the black and the salmon. The bar graph for the first time step is really starting to resemble the actual distribution but it’s obvious that they’re both starting to converge to a distinct distribution. Now let’s do 10,000. </a:t>
            </a:r>
            <a:endParaRPr lang="en-US" dirty="0"/>
          </a:p>
        </p:txBody>
      </p:sp>
      <p:sp>
        <p:nvSpPr>
          <p:cNvPr id="4" name="Slide Number Placeholder 3"/>
          <p:cNvSpPr>
            <a:spLocks noGrp="1"/>
          </p:cNvSpPr>
          <p:nvPr>
            <p:ph type="sldNum" sz="quarter" idx="10"/>
          </p:nvPr>
        </p:nvSpPr>
        <p:spPr/>
        <p:txBody>
          <a:bodyPr/>
          <a:lstStyle/>
          <a:p>
            <a:fld id="{09E2F804-FAFE-814D-A4C2-9EB114405366}" type="slidenum">
              <a:rPr lang="en-US" smtClean="0"/>
              <a:t>9</a:t>
            </a:fld>
            <a:endParaRPr lang="en-US"/>
          </a:p>
        </p:txBody>
      </p:sp>
    </p:spTree>
    <p:extLst>
      <p:ext uri="{BB962C8B-B14F-4D97-AF65-F5344CB8AC3E}">
        <p14:creationId xmlns:p14="http://schemas.microsoft.com/office/powerpoint/2010/main" val="774208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12/7/16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13" name="Straight Connector 12"/>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12/7/16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12/7/16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12/7/16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12/7/16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0" y="-1"/>
            <a:ext cx="12192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12/7/16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lumMod val="7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lumMod val="75000"/>
                  </a:scheme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12/7/16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12/7/16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12/7/16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12/7/16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12/7/16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12/7/16</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8" name="Straight Connector 7"/>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10.tiff"/><Relationship Id="rId5"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6.tif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7.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comments" Target="../comments/comment1.xml"/><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5.tiff"/><Relationship Id="rId5"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7.tiff"/><Relationship Id="rId5" Type="http://schemas.openxmlformats.org/officeDocument/2006/relationships/image" Target="../media/image8.tiff"/><Relationship Id="rId6"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Markov chain monte Carlo</a:t>
            </a:r>
            <a:endParaRPr lang="en-US" dirty="0"/>
          </a:p>
        </p:txBody>
      </p:sp>
      <p:sp>
        <p:nvSpPr>
          <p:cNvPr id="3" name="Subtitle 2"/>
          <p:cNvSpPr>
            <a:spLocks noGrp="1"/>
          </p:cNvSpPr>
          <p:nvPr>
            <p:ph type="subTitle" idx="1"/>
          </p:nvPr>
        </p:nvSpPr>
        <p:spPr/>
        <p:txBody>
          <a:bodyPr/>
          <a:lstStyle/>
          <a:p>
            <a:r>
              <a:rPr lang="en-US" dirty="0" smtClean="0"/>
              <a:t>Lai</a:t>
            </a:r>
            <a:endParaRPr lang="en-US" dirty="0"/>
          </a:p>
        </p:txBody>
      </p:sp>
      <p:grpSp>
        <p:nvGrpSpPr>
          <p:cNvPr id="100" name="Group 99"/>
          <p:cNvGrpSpPr/>
          <p:nvPr/>
        </p:nvGrpSpPr>
        <p:grpSpPr>
          <a:xfrm>
            <a:off x="1499118" y="936172"/>
            <a:ext cx="8811208" cy="2425960"/>
            <a:chOff x="1499118" y="936172"/>
            <a:chExt cx="8811208" cy="2425960"/>
          </a:xfrm>
        </p:grpSpPr>
        <p:sp>
          <p:nvSpPr>
            <p:cNvPr id="4" name="Oval 3"/>
            <p:cNvSpPr/>
            <p:nvPr/>
          </p:nvSpPr>
          <p:spPr>
            <a:xfrm>
              <a:off x="1499118" y="2366866"/>
              <a:ext cx="1026367" cy="995266"/>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5228253" y="2366866"/>
              <a:ext cx="1026367" cy="995266"/>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3304592" y="936172"/>
              <a:ext cx="1026367" cy="995266"/>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203233" y="936172"/>
              <a:ext cx="1026367" cy="995266"/>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9283959" y="2366866"/>
              <a:ext cx="1026367" cy="995266"/>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5" name="Straight Arrow Connector 24"/>
          <p:cNvCxnSpPr>
            <a:stCxn id="4" idx="7"/>
            <a:endCxn id="17" idx="3"/>
          </p:cNvCxnSpPr>
          <p:nvPr/>
        </p:nvCxnSpPr>
        <p:spPr>
          <a:xfrm flipV="1">
            <a:off x="2375177" y="1785685"/>
            <a:ext cx="1079723" cy="72693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7" idx="5"/>
            <a:endCxn id="16" idx="1"/>
          </p:cNvCxnSpPr>
          <p:nvPr/>
        </p:nvCxnSpPr>
        <p:spPr>
          <a:xfrm>
            <a:off x="4180651" y="1785685"/>
            <a:ext cx="1197910" cy="72693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6" idx="7"/>
            <a:endCxn id="18" idx="3"/>
          </p:cNvCxnSpPr>
          <p:nvPr/>
        </p:nvCxnSpPr>
        <p:spPr>
          <a:xfrm flipV="1">
            <a:off x="6104312" y="1785685"/>
            <a:ext cx="1249229" cy="72693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8" idx="5"/>
            <a:endCxn id="19" idx="1"/>
          </p:cNvCxnSpPr>
          <p:nvPr/>
        </p:nvCxnSpPr>
        <p:spPr>
          <a:xfrm>
            <a:off x="8079292" y="1785685"/>
            <a:ext cx="1354975" cy="72693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p:cNvCxnSpPr>
            <a:stCxn id="4" idx="3"/>
            <a:endCxn id="4" idx="2"/>
          </p:cNvCxnSpPr>
          <p:nvPr/>
        </p:nvCxnSpPr>
        <p:spPr>
          <a:xfrm rot="5400000" flipH="1">
            <a:off x="1398332" y="2965285"/>
            <a:ext cx="351880" cy="150308"/>
          </a:xfrm>
          <a:prstGeom prst="curvedConnector4">
            <a:avLst>
              <a:gd name="adj1" fmla="val -26838"/>
              <a:gd name="adj2" fmla="val 74249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urved Connector 87"/>
          <p:cNvCxnSpPr>
            <a:stCxn id="17" idx="2"/>
            <a:endCxn id="17" idx="0"/>
          </p:cNvCxnSpPr>
          <p:nvPr/>
        </p:nvCxnSpPr>
        <p:spPr>
          <a:xfrm rot="10800000" flipH="1">
            <a:off x="3304592" y="936173"/>
            <a:ext cx="513184" cy="497633"/>
          </a:xfrm>
          <a:prstGeom prst="curvedConnector4">
            <a:avLst>
              <a:gd name="adj1" fmla="val -155454"/>
              <a:gd name="adj2" fmla="val 145937"/>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urved Connector 89"/>
          <p:cNvCxnSpPr/>
          <p:nvPr/>
        </p:nvCxnSpPr>
        <p:spPr>
          <a:xfrm rot="10800000" flipH="1">
            <a:off x="7203232" y="936172"/>
            <a:ext cx="513184" cy="497633"/>
          </a:xfrm>
          <a:prstGeom prst="curvedConnector4">
            <a:avLst>
              <a:gd name="adj1" fmla="val -155454"/>
              <a:gd name="adj2" fmla="val 145937"/>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urved Connector 90"/>
          <p:cNvCxnSpPr/>
          <p:nvPr/>
        </p:nvCxnSpPr>
        <p:spPr>
          <a:xfrm rot="5400000" flipH="1">
            <a:off x="5127467" y="2965285"/>
            <a:ext cx="351880" cy="150308"/>
          </a:xfrm>
          <a:prstGeom prst="curvedConnector4">
            <a:avLst>
              <a:gd name="adj1" fmla="val -26838"/>
              <a:gd name="adj2" fmla="val 74249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urved Connector 93"/>
          <p:cNvCxnSpPr>
            <a:stCxn id="19" idx="5"/>
            <a:endCxn id="19" idx="6"/>
          </p:cNvCxnSpPr>
          <p:nvPr/>
        </p:nvCxnSpPr>
        <p:spPr>
          <a:xfrm rot="5400000" flipH="1" flipV="1">
            <a:off x="10059232" y="2965285"/>
            <a:ext cx="351880" cy="150308"/>
          </a:xfrm>
          <a:prstGeom prst="curvedConnector4">
            <a:avLst>
              <a:gd name="adj1" fmla="val -50703"/>
              <a:gd name="adj2" fmla="val 785946"/>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28765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2031893" cy="1532342"/>
          </a:xfrm>
        </p:spPr>
        <p:txBody>
          <a:bodyPr/>
          <a:lstStyle/>
          <a:p>
            <a:r>
              <a:rPr lang="en-US" dirty="0" smtClean="0"/>
              <a:t>10,000 times</a:t>
            </a:r>
            <a:endParaRPr lang="en-US" dirty="0"/>
          </a:p>
        </p:txBody>
      </p:sp>
      <p:pic>
        <p:nvPicPr>
          <p:cNvPr id="5" name="Content Placeholder 3"/>
          <p:cNvPicPr>
            <a:picLocks noChangeAspect="1"/>
          </p:cNvPicPr>
          <p:nvPr/>
        </p:nvPicPr>
        <p:blipFill>
          <a:blip r:embed="rId3"/>
          <a:stretch>
            <a:fillRect/>
          </a:stretch>
        </p:blipFill>
        <p:spPr>
          <a:xfrm>
            <a:off x="393366" y="4952860"/>
            <a:ext cx="2166657" cy="1524307"/>
          </a:xfrm>
          <a:prstGeom prst="rect">
            <a:avLst/>
          </a:prstGeom>
          <a:ln w="50800" cap="rnd">
            <a:solidFill>
              <a:schemeClr val="tx1">
                <a:lumMod val="75000"/>
              </a:schemeClr>
            </a:solidFill>
            <a:bevel/>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5850" y="1491916"/>
            <a:ext cx="5037222" cy="3777916"/>
          </a:xfrm>
          <a:prstGeom prst="rect">
            <a:avLst/>
          </a:prstGeom>
          <a:ln w="50800" cap="rnd">
            <a:solidFill>
              <a:schemeClr val="tx1">
                <a:lumMod val="75000"/>
              </a:schemeClr>
            </a:solidFill>
            <a:bevel/>
          </a:ln>
        </p:spPr>
      </p:pic>
      <p:pic>
        <p:nvPicPr>
          <p:cNvPr id="8" name="Content Placeholder 7"/>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3056020" y="413248"/>
            <a:ext cx="3056022" cy="6112045"/>
          </a:xfrm>
          <a:ln w="50800" cap="rnd">
            <a:solidFill>
              <a:schemeClr val="tx1">
                <a:lumMod val="75000"/>
              </a:schemeClr>
            </a:solidFill>
            <a:bevel/>
          </a:ln>
        </p:spPr>
      </p:pic>
      <p:sp>
        <p:nvSpPr>
          <p:cNvPr id="9" name="TextBox 8"/>
          <p:cNvSpPr txBox="1"/>
          <p:nvPr/>
        </p:nvSpPr>
        <p:spPr>
          <a:xfrm>
            <a:off x="-988446" y="4448014"/>
            <a:ext cx="4868287" cy="369332"/>
          </a:xfrm>
          <a:prstGeom prst="rect">
            <a:avLst/>
          </a:prstGeom>
          <a:noFill/>
        </p:spPr>
        <p:txBody>
          <a:bodyPr wrap="square" rtlCol="0">
            <a:spAutoFit/>
          </a:bodyPr>
          <a:lstStyle/>
          <a:p>
            <a:pPr algn="ctr"/>
            <a:r>
              <a:rPr lang="en-US" dirty="0" smtClean="0"/>
              <a:t>Actual Distribution</a:t>
            </a:r>
            <a:endParaRPr lang="en-US" dirty="0"/>
          </a:p>
        </p:txBody>
      </p:sp>
    </p:spTree>
    <p:extLst>
      <p:ext uri="{BB962C8B-B14F-4D97-AF65-F5344CB8AC3E}">
        <p14:creationId xmlns:p14="http://schemas.microsoft.com/office/powerpoint/2010/main" val="3996090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it work?</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sz="3600" dirty="0" smtClean="0"/>
              <a:t> Constructed an irreducible, aperiodic Markov Chain whose equilibrium distribution matches the desired distribution</a:t>
            </a:r>
          </a:p>
          <a:p>
            <a:pPr>
              <a:buFont typeface="Arial" charset="0"/>
              <a:buChar char="•"/>
            </a:pPr>
            <a:r>
              <a:rPr lang="en-US" sz="3600" dirty="0"/>
              <a:t> </a:t>
            </a:r>
            <a:r>
              <a:rPr lang="en-US" sz="3600" dirty="0" smtClean="0"/>
              <a:t>Chose samples through a proposal distribution </a:t>
            </a:r>
          </a:p>
          <a:p>
            <a:pPr>
              <a:buFont typeface="Arial" charset="0"/>
              <a:buChar char="•"/>
            </a:pPr>
            <a:r>
              <a:rPr lang="en-US" sz="3600" dirty="0" smtClean="0"/>
              <a:t> Chose to accept or reject proposed position</a:t>
            </a:r>
            <a:endParaRPr lang="en-US" sz="3600" dirty="0"/>
          </a:p>
        </p:txBody>
      </p:sp>
    </p:spTree>
    <p:extLst>
      <p:ext uri="{BB962C8B-B14F-4D97-AF65-F5344CB8AC3E}">
        <p14:creationId xmlns:p14="http://schemas.microsoft.com/office/powerpoint/2010/main" val="11906755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states</a:t>
            </a:r>
            <a:endParaRPr lang="en-US" dirty="0"/>
          </a:p>
        </p:txBody>
      </p:sp>
      <p:sp>
        <p:nvSpPr>
          <p:cNvPr id="3" name="Subtitle 2"/>
          <p:cNvSpPr>
            <a:spLocks noGrp="1"/>
          </p:cNvSpPr>
          <p:nvPr>
            <p:ph type="subTitle" idx="1"/>
          </p:nvPr>
        </p:nvSpPr>
        <p:spPr/>
        <p:txBody>
          <a:bodyPr/>
          <a:lstStyle/>
          <a:p>
            <a:r>
              <a:rPr lang="en-US" dirty="0" smtClean="0"/>
              <a:t>Transition Probabilities</a:t>
            </a:r>
            <a:endParaRPr lang="en-US" dirty="0"/>
          </a:p>
        </p:txBody>
      </p:sp>
      <p:grpSp>
        <p:nvGrpSpPr>
          <p:cNvPr id="100" name="Group 99"/>
          <p:cNvGrpSpPr/>
          <p:nvPr/>
        </p:nvGrpSpPr>
        <p:grpSpPr>
          <a:xfrm>
            <a:off x="1499118" y="936172"/>
            <a:ext cx="8811208" cy="2425960"/>
            <a:chOff x="1499118" y="936172"/>
            <a:chExt cx="8811208" cy="2425960"/>
          </a:xfrm>
        </p:grpSpPr>
        <p:sp>
          <p:nvSpPr>
            <p:cNvPr id="4" name="Oval 3"/>
            <p:cNvSpPr/>
            <p:nvPr/>
          </p:nvSpPr>
          <p:spPr>
            <a:xfrm>
              <a:off x="1499118" y="2366866"/>
              <a:ext cx="1026367" cy="995266"/>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5228253" y="2366866"/>
              <a:ext cx="1026367" cy="995266"/>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3304592" y="936172"/>
              <a:ext cx="1026367" cy="995266"/>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203233" y="936172"/>
              <a:ext cx="1026367" cy="995266"/>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9283959" y="2366866"/>
              <a:ext cx="1026367" cy="995266"/>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5" name="Straight Arrow Connector 24"/>
          <p:cNvCxnSpPr>
            <a:stCxn id="4" idx="7"/>
            <a:endCxn id="17" idx="3"/>
          </p:cNvCxnSpPr>
          <p:nvPr/>
        </p:nvCxnSpPr>
        <p:spPr>
          <a:xfrm flipV="1">
            <a:off x="2375177" y="1785685"/>
            <a:ext cx="1079723" cy="72693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7" idx="5"/>
            <a:endCxn id="16" idx="1"/>
          </p:cNvCxnSpPr>
          <p:nvPr/>
        </p:nvCxnSpPr>
        <p:spPr>
          <a:xfrm>
            <a:off x="4180651" y="1785685"/>
            <a:ext cx="1197910" cy="72693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6" idx="7"/>
            <a:endCxn id="18" idx="3"/>
          </p:cNvCxnSpPr>
          <p:nvPr/>
        </p:nvCxnSpPr>
        <p:spPr>
          <a:xfrm flipV="1">
            <a:off x="6104312" y="1785685"/>
            <a:ext cx="1249229" cy="72693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8" idx="5"/>
            <a:endCxn id="19" idx="1"/>
          </p:cNvCxnSpPr>
          <p:nvPr/>
        </p:nvCxnSpPr>
        <p:spPr>
          <a:xfrm>
            <a:off x="8079292" y="1785685"/>
            <a:ext cx="1354975" cy="72693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p:cNvCxnSpPr>
            <a:stCxn id="4" idx="3"/>
            <a:endCxn id="4" idx="2"/>
          </p:cNvCxnSpPr>
          <p:nvPr/>
        </p:nvCxnSpPr>
        <p:spPr>
          <a:xfrm rot="5400000" flipH="1">
            <a:off x="1398332" y="2965285"/>
            <a:ext cx="351880" cy="150308"/>
          </a:xfrm>
          <a:prstGeom prst="curvedConnector4">
            <a:avLst>
              <a:gd name="adj1" fmla="val -26838"/>
              <a:gd name="adj2" fmla="val 74249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urved Connector 87"/>
          <p:cNvCxnSpPr>
            <a:stCxn id="17" idx="2"/>
            <a:endCxn id="17" idx="0"/>
          </p:cNvCxnSpPr>
          <p:nvPr/>
        </p:nvCxnSpPr>
        <p:spPr>
          <a:xfrm rot="10800000" flipH="1">
            <a:off x="3304592" y="936173"/>
            <a:ext cx="513184" cy="497633"/>
          </a:xfrm>
          <a:prstGeom prst="curvedConnector4">
            <a:avLst>
              <a:gd name="adj1" fmla="val -155454"/>
              <a:gd name="adj2" fmla="val 145937"/>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urved Connector 89"/>
          <p:cNvCxnSpPr/>
          <p:nvPr/>
        </p:nvCxnSpPr>
        <p:spPr>
          <a:xfrm rot="10800000" flipH="1">
            <a:off x="7203232" y="936172"/>
            <a:ext cx="513184" cy="497633"/>
          </a:xfrm>
          <a:prstGeom prst="curvedConnector4">
            <a:avLst>
              <a:gd name="adj1" fmla="val -155454"/>
              <a:gd name="adj2" fmla="val 145937"/>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urved Connector 90"/>
          <p:cNvCxnSpPr/>
          <p:nvPr/>
        </p:nvCxnSpPr>
        <p:spPr>
          <a:xfrm rot="5400000" flipH="1">
            <a:off x="5127467" y="2965285"/>
            <a:ext cx="351880" cy="150308"/>
          </a:xfrm>
          <a:prstGeom prst="curvedConnector4">
            <a:avLst>
              <a:gd name="adj1" fmla="val -26838"/>
              <a:gd name="adj2" fmla="val 74249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urved Connector 93"/>
          <p:cNvCxnSpPr>
            <a:stCxn id="19" idx="5"/>
            <a:endCxn id="19" idx="6"/>
          </p:cNvCxnSpPr>
          <p:nvPr/>
        </p:nvCxnSpPr>
        <p:spPr>
          <a:xfrm rot="5400000" flipH="1" flipV="1">
            <a:off x="10059232" y="2965285"/>
            <a:ext cx="351880" cy="150308"/>
          </a:xfrm>
          <a:prstGeom prst="curvedConnector4">
            <a:avLst>
              <a:gd name="adj1" fmla="val -50703"/>
              <a:gd name="adj2" fmla="val 785946"/>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698679" y="2679833"/>
            <a:ext cx="627243" cy="369332"/>
          </a:xfrm>
          <a:prstGeom prst="rect">
            <a:avLst/>
          </a:prstGeom>
          <a:noFill/>
        </p:spPr>
        <p:txBody>
          <a:bodyPr wrap="square" rtlCol="0">
            <a:spAutoFit/>
          </a:bodyPr>
          <a:lstStyle/>
          <a:p>
            <a:pPr algn="ctr"/>
            <a:r>
              <a:rPr lang="en-US" dirty="0" smtClean="0"/>
              <a:t>S1</a:t>
            </a:r>
            <a:endParaRPr lang="en-US" dirty="0"/>
          </a:p>
        </p:txBody>
      </p:sp>
      <p:sp>
        <p:nvSpPr>
          <p:cNvPr id="28" name="TextBox 27"/>
          <p:cNvSpPr txBox="1"/>
          <p:nvPr/>
        </p:nvSpPr>
        <p:spPr>
          <a:xfrm>
            <a:off x="3504155" y="1256882"/>
            <a:ext cx="627243" cy="369332"/>
          </a:xfrm>
          <a:prstGeom prst="rect">
            <a:avLst/>
          </a:prstGeom>
          <a:noFill/>
        </p:spPr>
        <p:txBody>
          <a:bodyPr wrap="square" rtlCol="0">
            <a:spAutoFit/>
          </a:bodyPr>
          <a:lstStyle/>
          <a:p>
            <a:pPr algn="ctr"/>
            <a:r>
              <a:rPr lang="en-US" dirty="0" smtClean="0"/>
              <a:t>S2</a:t>
            </a:r>
            <a:endParaRPr lang="en-US" dirty="0"/>
          </a:p>
        </p:txBody>
      </p:sp>
      <p:sp>
        <p:nvSpPr>
          <p:cNvPr id="30" name="TextBox 29"/>
          <p:cNvSpPr txBox="1"/>
          <p:nvPr/>
        </p:nvSpPr>
        <p:spPr>
          <a:xfrm>
            <a:off x="5427816" y="2679833"/>
            <a:ext cx="627243" cy="369332"/>
          </a:xfrm>
          <a:prstGeom prst="rect">
            <a:avLst/>
          </a:prstGeom>
          <a:noFill/>
        </p:spPr>
        <p:txBody>
          <a:bodyPr wrap="square" rtlCol="0">
            <a:spAutoFit/>
          </a:bodyPr>
          <a:lstStyle/>
          <a:p>
            <a:pPr algn="ctr"/>
            <a:r>
              <a:rPr lang="en-US" dirty="0" smtClean="0"/>
              <a:t>S3</a:t>
            </a:r>
            <a:endParaRPr lang="en-US" dirty="0"/>
          </a:p>
        </p:txBody>
      </p:sp>
      <p:sp>
        <p:nvSpPr>
          <p:cNvPr id="32" name="TextBox 31"/>
          <p:cNvSpPr txBox="1"/>
          <p:nvPr/>
        </p:nvSpPr>
        <p:spPr>
          <a:xfrm>
            <a:off x="7402794" y="1249139"/>
            <a:ext cx="627243" cy="369332"/>
          </a:xfrm>
          <a:prstGeom prst="rect">
            <a:avLst/>
          </a:prstGeom>
          <a:noFill/>
        </p:spPr>
        <p:txBody>
          <a:bodyPr wrap="square" rtlCol="0">
            <a:spAutoFit/>
          </a:bodyPr>
          <a:lstStyle/>
          <a:p>
            <a:pPr algn="ctr"/>
            <a:r>
              <a:rPr lang="en-US" dirty="0" smtClean="0"/>
              <a:t>S4</a:t>
            </a:r>
            <a:endParaRPr lang="en-US" dirty="0"/>
          </a:p>
        </p:txBody>
      </p:sp>
      <p:sp>
        <p:nvSpPr>
          <p:cNvPr id="33" name="TextBox 32"/>
          <p:cNvSpPr txBox="1"/>
          <p:nvPr/>
        </p:nvSpPr>
        <p:spPr>
          <a:xfrm>
            <a:off x="9483520" y="2679833"/>
            <a:ext cx="627243" cy="369332"/>
          </a:xfrm>
          <a:prstGeom prst="rect">
            <a:avLst/>
          </a:prstGeom>
          <a:noFill/>
        </p:spPr>
        <p:txBody>
          <a:bodyPr wrap="square" rtlCol="0">
            <a:spAutoFit/>
          </a:bodyPr>
          <a:lstStyle/>
          <a:p>
            <a:pPr algn="ctr"/>
            <a:r>
              <a:rPr lang="en-US" dirty="0" smtClean="0"/>
              <a:t>S5</a:t>
            </a:r>
            <a:endParaRPr lang="en-US" dirty="0"/>
          </a:p>
        </p:txBody>
      </p:sp>
      <p:cxnSp>
        <p:nvCxnSpPr>
          <p:cNvPr id="15" name="Straight Arrow Connector 14"/>
          <p:cNvCxnSpPr/>
          <p:nvPr/>
        </p:nvCxnSpPr>
        <p:spPr>
          <a:xfrm flipH="1" flipV="1">
            <a:off x="7893424" y="1917991"/>
            <a:ext cx="1435098" cy="76184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5920574" y="1634902"/>
            <a:ext cx="1327222" cy="76762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flipV="1">
            <a:off x="3991581" y="1920325"/>
            <a:ext cx="1268793" cy="75950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2486608" y="1917991"/>
            <a:ext cx="1165479" cy="76184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5444093" y="-18463"/>
            <a:ext cx="1987002" cy="954107"/>
          </a:xfrm>
          <a:prstGeom prst="rect">
            <a:avLst/>
          </a:prstGeom>
          <a:noFill/>
        </p:spPr>
        <p:txBody>
          <a:bodyPr wrap="square" rtlCol="0">
            <a:spAutoFit/>
          </a:bodyPr>
          <a:lstStyle/>
          <a:p>
            <a:r>
              <a:rPr lang="en-US" sz="2800" dirty="0" smtClean="0"/>
              <a:t>1- ½ - 3/8 </a:t>
            </a:r>
          </a:p>
          <a:p>
            <a:r>
              <a:rPr lang="en-US" sz="2800" dirty="0" smtClean="0"/>
              <a:t>= </a:t>
            </a:r>
            <a:r>
              <a:rPr lang="en-US" sz="2800" b="1" dirty="0" smtClean="0"/>
              <a:t>1/8</a:t>
            </a:r>
            <a:endParaRPr lang="en-US" sz="2800" b="1" dirty="0"/>
          </a:p>
        </p:txBody>
      </p:sp>
      <mc:AlternateContent xmlns:mc="http://schemas.openxmlformats.org/markup-compatibility/2006" xmlns:a14="http://schemas.microsoft.com/office/drawing/2010/main">
        <mc:Choice Requires="a14">
          <p:sp>
            <p:nvSpPr>
              <p:cNvPr id="39" name="TextBox 38"/>
              <p:cNvSpPr txBox="1"/>
              <p:nvPr/>
            </p:nvSpPr>
            <p:spPr>
              <a:xfrm>
                <a:off x="6715285" y="3202480"/>
                <a:ext cx="2786911" cy="1168077"/>
              </a:xfrm>
              <a:prstGeom prst="rect">
                <a:avLst/>
              </a:prstGeom>
              <a:noFill/>
            </p:spPr>
            <p:txBody>
              <a:bodyPr wrap="square" rtlCol="0">
                <a:spAutoFit/>
              </a:bodyPr>
              <a:lstStyle/>
              <a:p>
                <a:r>
                  <a:rPr lang="en-US" sz="2800" dirty="0" smtClean="0"/>
                  <a:t>½ x min</a:t>
                </a:r>
                <a14:m>
                  <m:oMath xmlns:m="http://schemas.openxmlformats.org/officeDocument/2006/math">
                    <m:r>
                      <a:rPr lang="en-US" sz="2800" b="0" i="0" dirty="0" smtClean="0">
                        <a:latin typeface="Cambria Math" charset="0"/>
                      </a:rPr>
                      <m:t> </m:t>
                    </m:r>
                    <m:d>
                      <m:dPr>
                        <m:ctrlPr>
                          <a:rPr lang="is-IS" sz="2800" i="1" dirty="0" smtClean="0">
                            <a:latin typeface="Cambria Math" charset="0"/>
                          </a:rPr>
                        </m:ctrlPr>
                      </m:dPr>
                      <m:e>
                        <m:f>
                          <m:fPr>
                            <m:ctrlPr>
                              <a:rPr lang="bg-BG" sz="2800" i="1">
                                <a:latin typeface="Cambria Math" charset="0"/>
                              </a:rPr>
                            </m:ctrlPr>
                          </m:fPr>
                          <m:num>
                            <m:r>
                              <a:rPr lang="en-US" sz="2800" b="0" i="1" smtClean="0">
                                <a:latin typeface="Cambria Math" charset="0"/>
                              </a:rPr>
                              <m:t>3</m:t>
                            </m:r>
                          </m:num>
                          <m:den>
                            <m:r>
                              <a:rPr lang="en-US" sz="2800" b="0" i="1" smtClean="0">
                                <a:latin typeface="Cambria Math" charset="0"/>
                              </a:rPr>
                              <m:t>4</m:t>
                            </m:r>
                          </m:den>
                        </m:f>
                        <m:r>
                          <a:rPr lang="en-US" sz="2800" b="0" i="1" smtClean="0">
                            <a:latin typeface="Cambria Math" charset="0"/>
                          </a:rPr>
                          <m:t>, 1</m:t>
                        </m:r>
                      </m:e>
                    </m:d>
                  </m:oMath>
                </a14:m>
                <a:endParaRPr lang="en-US" sz="2800" dirty="0" smtClean="0"/>
              </a:p>
              <a:p>
                <a:r>
                  <a:rPr lang="en-US" sz="2800" dirty="0" smtClean="0"/>
                  <a:t>= ½ x ¾ = </a:t>
                </a:r>
                <a:r>
                  <a:rPr lang="en-US" sz="2800" b="1" dirty="0" smtClean="0"/>
                  <a:t>3/8</a:t>
                </a:r>
                <a:endParaRPr lang="en-US" sz="2800" b="1" dirty="0"/>
              </a:p>
            </p:txBody>
          </p:sp>
        </mc:Choice>
        <mc:Fallback xmlns="">
          <p:sp>
            <p:nvSpPr>
              <p:cNvPr id="39" name="TextBox 38"/>
              <p:cNvSpPr txBox="1">
                <a:spLocks noRot="1" noChangeAspect="1" noMove="1" noResize="1" noEditPoints="1" noAdjustHandles="1" noChangeArrowheads="1" noChangeShapeType="1" noTextEdit="1"/>
              </p:cNvSpPr>
              <p:nvPr/>
            </p:nvSpPr>
            <p:spPr>
              <a:xfrm>
                <a:off x="6715285" y="3202480"/>
                <a:ext cx="2786911" cy="1168077"/>
              </a:xfrm>
              <a:prstGeom prst="rect">
                <a:avLst/>
              </a:prstGeom>
              <a:blipFill rotWithShape="0">
                <a:blip r:embed="rId3"/>
                <a:stretch>
                  <a:fillRect l="-4595" b="-135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8896993" y="431705"/>
                <a:ext cx="2699084" cy="1598964"/>
              </a:xfrm>
              <a:prstGeom prst="rect">
                <a:avLst/>
              </a:prstGeom>
              <a:noFill/>
            </p:spPr>
            <p:txBody>
              <a:bodyPr wrap="square" rtlCol="0">
                <a:spAutoFit/>
              </a:bodyPr>
              <a:lstStyle/>
              <a:p>
                <a:r>
                  <a:rPr lang="en-US" sz="2800" dirty="0" smtClean="0"/>
                  <a:t>½ x min</a:t>
                </a:r>
                <a14:m>
                  <m:oMath xmlns:m="http://schemas.openxmlformats.org/officeDocument/2006/math">
                    <m:r>
                      <a:rPr lang="en-US" sz="2800" b="0" i="0" dirty="0" smtClean="0">
                        <a:latin typeface="Cambria Math" charset="0"/>
                      </a:rPr>
                      <m:t> </m:t>
                    </m:r>
                    <m:d>
                      <m:dPr>
                        <m:ctrlPr>
                          <a:rPr lang="is-IS" sz="2800" i="1" dirty="0" smtClean="0">
                            <a:latin typeface="Cambria Math" charset="0"/>
                          </a:rPr>
                        </m:ctrlPr>
                      </m:dPr>
                      <m:e>
                        <m:f>
                          <m:fPr>
                            <m:ctrlPr>
                              <a:rPr lang="bg-BG" sz="2800" i="1">
                                <a:latin typeface="Cambria Math" charset="0"/>
                              </a:rPr>
                            </m:ctrlPr>
                          </m:fPr>
                          <m:num>
                            <m:r>
                              <a:rPr lang="en-US" sz="2800" b="0" i="1" smtClean="0">
                                <a:latin typeface="Cambria Math" charset="0"/>
                              </a:rPr>
                              <m:t>5</m:t>
                            </m:r>
                          </m:num>
                          <m:den>
                            <m:r>
                              <a:rPr lang="en-US" sz="2800" i="1" smtClean="0">
                                <a:latin typeface="Cambria Math" charset="0"/>
                              </a:rPr>
                              <m:t>4</m:t>
                            </m:r>
                          </m:den>
                        </m:f>
                        <m:r>
                          <a:rPr lang="en-US" sz="2800" b="0" i="1" smtClean="0">
                            <a:latin typeface="Cambria Math" charset="0"/>
                          </a:rPr>
                          <m:t>, 1</m:t>
                        </m:r>
                      </m:e>
                    </m:d>
                  </m:oMath>
                </a14:m>
                <a:r>
                  <a:rPr lang="en-US" sz="2800" dirty="0" smtClean="0"/>
                  <a:t> </a:t>
                </a:r>
              </a:p>
              <a:p>
                <a:r>
                  <a:rPr lang="en-US" sz="2800" dirty="0" smtClean="0"/>
                  <a:t>= ½  x 1 </a:t>
                </a:r>
              </a:p>
              <a:p>
                <a:r>
                  <a:rPr lang="en-US" sz="2800" dirty="0" smtClean="0"/>
                  <a:t>= </a:t>
                </a:r>
                <a:r>
                  <a:rPr lang="en-US" sz="2800" b="1" dirty="0" smtClean="0"/>
                  <a:t>½ </a:t>
                </a:r>
                <a:endParaRPr lang="en-US" sz="2800" b="1" dirty="0"/>
              </a:p>
            </p:txBody>
          </p:sp>
        </mc:Choice>
        <mc:Fallback xmlns="">
          <p:sp>
            <p:nvSpPr>
              <p:cNvPr id="40" name="TextBox 39"/>
              <p:cNvSpPr txBox="1">
                <a:spLocks noRot="1" noChangeAspect="1" noMove="1" noResize="1" noEditPoints="1" noAdjustHandles="1" noChangeArrowheads="1" noChangeShapeType="1" noTextEdit="1"/>
              </p:cNvSpPr>
              <p:nvPr/>
            </p:nvSpPr>
            <p:spPr>
              <a:xfrm>
                <a:off x="8896993" y="431705"/>
                <a:ext cx="2699084" cy="1598964"/>
              </a:xfrm>
              <a:prstGeom prst="rect">
                <a:avLst/>
              </a:prstGeom>
              <a:blipFill rotWithShape="0">
                <a:blip r:embed="rId4"/>
                <a:stretch>
                  <a:fillRect l="-4515" b="-9924"/>
                </a:stretch>
              </a:blipFill>
            </p:spPr>
            <p:txBody>
              <a:bodyPr/>
              <a:lstStyle/>
              <a:p>
                <a:r>
                  <a:rPr lang="en-US">
                    <a:noFill/>
                  </a:rPr>
                  <a:t> </a:t>
                </a:r>
              </a:p>
            </p:txBody>
          </p:sp>
        </mc:Fallback>
      </mc:AlternateContent>
      <p:cxnSp>
        <p:nvCxnSpPr>
          <p:cNvPr id="12" name="Curved Connector 11"/>
          <p:cNvCxnSpPr/>
          <p:nvPr/>
        </p:nvCxnSpPr>
        <p:spPr>
          <a:xfrm rot="16200000" flipH="1">
            <a:off x="5705289" y="2864990"/>
            <a:ext cx="1847766" cy="172225"/>
          </a:xfrm>
          <a:prstGeom prst="curved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68362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states</a:t>
            </a:r>
            <a:endParaRPr lang="en-US" dirty="0"/>
          </a:p>
        </p:txBody>
      </p:sp>
      <p:sp>
        <p:nvSpPr>
          <p:cNvPr id="3" name="Subtitle 2"/>
          <p:cNvSpPr>
            <a:spLocks noGrp="1"/>
          </p:cNvSpPr>
          <p:nvPr>
            <p:ph type="subTitle" idx="1"/>
          </p:nvPr>
        </p:nvSpPr>
        <p:spPr/>
        <p:txBody>
          <a:bodyPr/>
          <a:lstStyle/>
          <a:p>
            <a:r>
              <a:rPr lang="en-US" dirty="0" smtClean="0"/>
              <a:t>Transition Probabilities</a:t>
            </a:r>
            <a:endParaRPr lang="en-US" dirty="0"/>
          </a:p>
        </p:txBody>
      </p:sp>
      <p:grpSp>
        <p:nvGrpSpPr>
          <p:cNvPr id="100" name="Group 99"/>
          <p:cNvGrpSpPr/>
          <p:nvPr/>
        </p:nvGrpSpPr>
        <p:grpSpPr>
          <a:xfrm>
            <a:off x="1499118" y="936172"/>
            <a:ext cx="8811208" cy="2425960"/>
            <a:chOff x="1499118" y="936172"/>
            <a:chExt cx="8811208" cy="2425960"/>
          </a:xfrm>
        </p:grpSpPr>
        <p:sp>
          <p:nvSpPr>
            <p:cNvPr id="4" name="Oval 3"/>
            <p:cNvSpPr/>
            <p:nvPr/>
          </p:nvSpPr>
          <p:spPr>
            <a:xfrm>
              <a:off x="1499118" y="2366866"/>
              <a:ext cx="1026367" cy="995266"/>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5228253" y="2366866"/>
              <a:ext cx="1026367" cy="995266"/>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3304592" y="936172"/>
              <a:ext cx="1026367" cy="995266"/>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203233" y="936172"/>
              <a:ext cx="1026367" cy="995266"/>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9283959" y="2366866"/>
              <a:ext cx="1026367" cy="995266"/>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5" name="Straight Arrow Connector 24"/>
          <p:cNvCxnSpPr>
            <a:stCxn id="4" idx="7"/>
            <a:endCxn id="17" idx="3"/>
          </p:cNvCxnSpPr>
          <p:nvPr/>
        </p:nvCxnSpPr>
        <p:spPr>
          <a:xfrm flipV="1">
            <a:off x="2375177" y="1785685"/>
            <a:ext cx="1079723" cy="72693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7" idx="5"/>
            <a:endCxn id="16" idx="1"/>
          </p:cNvCxnSpPr>
          <p:nvPr/>
        </p:nvCxnSpPr>
        <p:spPr>
          <a:xfrm>
            <a:off x="4180651" y="1785685"/>
            <a:ext cx="1197910" cy="72693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6" idx="7"/>
            <a:endCxn id="18" idx="3"/>
          </p:cNvCxnSpPr>
          <p:nvPr/>
        </p:nvCxnSpPr>
        <p:spPr>
          <a:xfrm flipV="1">
            <a:off x="6104312" y="1785685"/>
            <a:ext cx="1249229" cy="72693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8" idx="5"/>
            <a:endCxn id="19" idx="1"/>
          </p:cNvCxnSpPr>
          <p:nvPr/>
        </p:nvCxnSpPr>
        <p:spPr>
          <a:xfrm>
            <a:off x="8079292" y="1785685"/>
            <a:ext cx="1354975" cy="72693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p:cNvCxnSpPr>
            <a:stCxn id="4" idx="3"/>
            <a:endCxn id="4" idx="2"/>
          </p:cNvCxnSpPr>
          <p:nvPr/>
        </p:nvCxnSpPr>
        <p:spPr>
          <a:xfrm rot="5400000" flipH="1">
            <a:off x="1398332" y="2965285"/>
            <a:ext cx="351880" cy="150308"/>
          </a:xfrm>
          <a:prstGeom prst="curvedConnector4">
            <a:avLst>
              <a:gd name="adj1" fmla="val -26838"/>
              <a:gd name="adj2" fmla="val 74249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urved Connector 87"/>
          <p:cNvCxnSpPr>
            <a:stCxn id="17" idx="2"/>
            <a:endCxn id="17" idx="0"/>
          </p:cNvCxnSpPr>
          <p:nvPr/>
        </p:nvCxnSpPr>
        <p:spPr>
          <a:xfrm rot="10800000" flipH="1">
            <a:off x="3304592" y="936173"/>
            <a:ext cx="513184" cy="497633"/>
          </a:xfrm>
          <a:prstGeom prst="curvedConnector4">
            <a:avLst>
              <a:gd name="adj1" fmla="val -155454"/>
              <a:gd name="adj2" fmla="val 145937"/>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urved Connector 89"/>
          <p:cNvCxnSpPr/>
          <p:nvPr/>
        </p:nvCxnSpPr>
        <p:spPr>
          <a:xfrm rot="10800000" flipH="1">
            <a:off x="7203232" y="936172"/>
            <a:ext cx="513184" cy="497633"/>
          </a:xfrm>
          <a:prstGeom prst="curvedConnector4">
            <a:avLst>
              <a:gd name="adj1" fmla="val -155454"/>
              <a:gd name="adj2" fmla="val 145937"/>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urved Connector 90"/>
          <p:cNvCxnSpPr/>
          <p:nvPr/>
        </p:nvCxnSpPr>
        <p:spPr>
          <a:xfrm rot="5400000" flipH="1">
            <a:off x="5127467" y="2965285"/>
            <a:ext cx="351880" cy="150308"/>
          </a:xfrm>
          <a:prstGeom prst="curvedConnector4">
            <a:avLst>
              <a:gd name="adj1" fmla="val -26838"/>
              <a:gd name="adj2" fmla="val 74249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urved Connector 93"/>
          <p:cNvCxnSpPr>
            <a:stCxn id="19" idx="5"/>
            <a:endCxn id="19" idx="6"/>
          </p:cNvCxnSpPr>
          <p:nvPr/>
        </p:nvCxnSpPr>
        <p:spPr>
          <a:xfrm rot="5400000" flipH="1" flipV="1">
            <a:off x="10059232" y="2965285"/>
            <a:ext cx="351880" cy="150308"/>
          </a:xfrm>
          <a:prstGeom prst="curvedConnector4">
            <a:avLst>
              <a:gd name="adj1" fmla="val -50703"/>
              <a:gd name="adj2" fmla="val 785946"/>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698679" y="2679833"/>
            <a:ext cx="627243" cy="369332"/>
          </a:xfrm>
          <a:prstGeom prst="rect">
            <a:avLst/>
          </a:prstGeom>
          <a:noFill/>
        </p:spPr>
        <p:txBody>
          <a:bodyPr wrap="square" rtlCol="0">
            <a:spAutoFit/>
          </a:bodyPr>
          <a:lstStyle/>
          <a:p>
            <a:pPr algn="ctr"/>
            <a:r>
              <a:rPr lang="en-US" dirty="0" smtClean="0"/>
              <a:t>S1</a:t>
            </a:r>
            <a:endParaRPr lang="en-US" dirty="0"/>
          </a:p>
        </p:txBody>
      </p:sp>
      <p:sp>
        <p:nvSpPr>
          <p:cNvPr id="28" name="TextBox 27"/>
          <p:cNvSpPr txBox="1"/>
          <p:nvPr/>
        </p:nvSpPr>
        <p:spPr>
          <a:xfrm>
            <a:off x="3504155" y="1256882"/>
            <a:ext cx="627243" cy="369332"/>
          </a:xfrm>
          <a:prstGeom prst="rect">
            <a:avLst/>
          </a:prstGeom>
          <a:noFill/>
        </p:spPr>
        <p:txBody>
          <a:bodyPr wrap="square" rtlCol="0">
            <a:spAutoFit/>
          </a:bodyPr>
          <a:lstStyle/>
          <a:p>
            <a:pPr algn="ctr"/>
            <a:r>
              <a:rPr lang="en-US" dirty="0" smtClean="0"/>
              <a:t>S2</a:t>
            </a:r>
            <a:endParaRPr lang="en-US" dirty="0"/>
          </a:p>
        </p:txBody>
      </p:sp>
      <p:sp>
        <p:nvSpPr>
          <p:cNvPr id="30" name="TextBox 29"/>
          <p:cNvSpPr txBox="1"/>
          <p:nvPr/>
        </p:nvSpPr>
        <p:spPr>
          <a:xfrm>
            <a:off x="5427816" y="2679833"/>
            <a:ext cx="627243" cy="369332"/>
          </a:xfrm>
          <a:prstGeom prst="rect">
            <a:avLst/>
          </a:prstGeom>
          <a:noFill/>
        </p:spPr>
        <p:txBody>
          <a:bodyPr wrap="square" rtlCol="0">
            <a:spAutoFit/>
          </a:bodyPr>
          <a:lstStyle/>
          <a:p>
            <a:pPr algn="ctr"/>
            <a:r>
              <a:rPr lang="en-US" dirty="0" smtClean="0"/>
              <a:t>S3</a:t>
            </a:r>
            <a:endParaRPr lang="en-US" dirty="0"/>
          </a:p>
        </p:txBody>
      </p:sp>
      <p:sp>
        <p:nvSpPr>
          <p:cNvPr id="32" name="TextBox 31"/>
          <p:cNvSpPr txBox="1"/>
          <p:nvPr/>
        </p:nvSpPr>
        <p:spPr>
          <a:xfrm>
            <a:off x="7402794" y="1249139"/>
            <a:ext cx="627243" cy="369332"/>
          </a:xfrm>
          <a:prstGeom prst="rect">
            <a:avLst/>
          </a:prstGeom>
          <a:noFill/>
        </p:spPr>
        <p:txBody>
          <a:bodyPr wrap="square" rtlCol="0">
            <a:spAutoFit/>
          </a:bodyPr>
          <a:lstStyle/>
          <a:p>
            <a:pPr algn="ctr"/>
            <a:r>
              <a:rPr lang="en-US" dirty="0" smtClean="0"/>
              <a:t>S4</a:t>
            </a:r>
            <a:endParaRPr lang="en-US" dirty="0"/>
          </a:p>
        </p:txBody>
      </p:sp>
      <p:sp>
        <p:nvSpPr>
          <p:cNvPr id="33" name="TextBox 32"/>
          <p:cNvSpPr txBox="1"/>
          <p:nvPr/>
        </p:nvSpPr>
        <p:spPr>
          <a:xfrm>
            <a:off x="9483520" y="2679833"/>
            <a:ext cx="627243" cy="369332"/>
          </a:xfrm>
          <a:prstGeom prst="rect">
            <a:avLst/>
          </a:prstGeom>
          <a:noFill/>
        </p:spPr>
        <p:txBody>
          <a:bodyPr wrap="square" rtlCol="0">
            <a:spAutoFit/>
          </a:bodyPr>
          <a:lstStyle/>
          <a:p>
            <a:pPr algn="ctr"/>
            <a:r>
              <a:rPr lang="en-US" dirty="0" smtClean="0"/>
              <a:t>S5</a:t>
            </a:r>
            <a:endParaRPr lang="en-US" dirty="0"/>
          </a:p>
        </p:txBody>
      </p:sp>
      <mc:AlternateContent xmlns:mc="http://schemas.openxmlformats.org/markup-compatibility/2006" xmlns:a14="http://schemas.microsoft.com/office/drawing/2010/main">
        <mc:Choice Requires="a14">
          <p:sp>
            <p:nvSpPr>
              <p:cNvPr id="26" name="TextBox 25"/>
              <p:cNvSpPr txBox="1"/>
              <p:nvPr/>
            </p:nvSpPr>
            <p:spPr>
              <a:xfrm>
                <a:off x="8452462" y="936172"/>
                <a:ext cx="2760970" cy="1045799"/>
              </a:xfrm>
              <a:prstGeom prst="rect">
                <a:avLst/>
              </a:prstGeom>
              <a:noFill/>
            </p:spPr>
            <p:txBody>
              <a:bodyPr wrap="square" rtlCol="0">
                <a:spAutoFit/>
              </a:bodyPr>
              <a:lstStyle/>
              <a:p>
                <a:r>
                  <a:rPr lang="en-US" sz="2400" dirty="0" smtClean="0"/>
                  <a:t>Proposal prob. x </a:t>
                </a:r>
              </a:p>
              <a:p>
                <a:r>
                  <a:rPr lang="en-US" sz="2400" dirty="0" smtClean="0"/>
                  <a:t>min</a:t>
                </a:r>
                <a14:m>
                  <m:oMath xmlns:m="http://schemas.openxmlformats.org/officeDocument/2006/math">
                    <m:r>
                      <a:rPr lang="en-US" sz="2400" b="0" i="0" dirty="0" smtClean="0">
                        <a:latin typeface="Cambria Math" charset="0"/>
                      </a:rPr>
                      <m:t> </m:t>
                    </m:r>
                    <m:d>
                      <m:dPr>
                        <m:ctrlPr>
                          <a:rPr lang="is-IS" sz="2400" i="1" dirty="0" smtClean="0">
                            <a:latin typeface="Cambria Math" charset="0"/>
                          </a:rPr>
                        </m:ctrlPr>
                      </m:dPr>
                      <m:e>
                        <m:f>
                          <m:fPr>
                            <m:ctrlPr>
                              <a:rPr lang="bg-BG" sz="2400" i="1">
                                <a:latin typeface="Cambria Math" charset="0"/>
                              </a:rPr>
                            </m:ctrlPr>
                          </m:fPr>
                          <m:num>
                            <m:r>
                              <a:rPr lang="en-US" sz="2400" b="0" i="1" smtClean="0">
                                <a:latin typeface="Cambria Math" charset="0"/>
                              </a:rPr>
                              <m:t>𝑆</m:t>
                            </m:r>
                            <m:r>
                              <a:rPr lang="en-US" sz="2400" b="0" i="1" smtClean="0">
                                <a:latin typeface="Cambria Math" charset="0"/>
                              </a:rPr>
                              <m:t>5 </m:t>
                            </m:r>
                            <m:r>
                              <a:rPr lang="en-US" sz="2400" b="0" i="1" smtClean="0">
                                <a:latin typeface="Cambria Math" charset="0"/>
                              </a:rPr>
                              <m:t>𝑝𝑜𝑝</m:t>
                            </m:r>
                            <m:r>
                              <a:rPr lang="en-US" sz="2400" b="0" i="1" smtClean="0">
                                <a:latin typeface="Cambria Math" charset="0"/>
                              </a:rPr>
                              <m:t>.</m:t>
                            </m:r>
                          </m:num>
                          <m:den>
                            <m:r>
                              <a:rPr lang="en-US" sz="2400" b="0" i="1" smtClean="0">
                                <a:latin typeface="Cambria Math" charset="0"/>
                              </a:rPr>
                              <m:t>𝑆</m:t>
                            </m:r>
                            <m:r>
                              <a:rPr lang="en-US" sz="2400" b="0" i="1" smtClean="0">
                                <a:latin typeface="Cambria Math" charset="0"/>
                              </a:rPr>
                              <m:t>4 </m:t>
                            </m:r>
                            <m:r>
                              <a:rPr lang="en-US" sz="2400" i="1">
                                <a:latin typeface="Cambria Math" charset="0"/>
                              </a:rPr>
                              <m:t>𝑝𝑜𝑝</m:t>
                            </m:r>
                            <m:r>
                              <a:rPr lang="en-US" sz="2400" i="1">
                                <a:latin typeface="Cambria Math" charset="0"/>
                              </a:rPr>
                              <m:t>.</m:t>
                            </m:r>
                          </m:den>
                        </m:f>
                        <m:r>
                          <a:rPr lang="en-US" sz="2400" b="0" i="1" smtClean="0">
                            <a:latin typeface="Cambria Math" charset="0"/>
                          </a:rPr>
                          <m:t>, 1</m:t>
                        </m:r>
                      </m:e>
                    </m:d>
                  </m:oMath>
                </a14:m>
                <a:endParaRPr lang="en-US" sz="2400" dirty="0"/>
              </a:p>
            </p:txBody>
          </p:sp>
        </mc:Choice>
        <mc:Fallback xmlns="">
          <p:sp>
            <p:nvSpPr>
              <p:cNvPr id="26" name="TextBox 25"/>
              <p:cNvSpPr txBox="1">
                <a:spLocks noRot="1" noChangeAspect="1" noMove="1" noResize="1" noEditPoints="1" noAdjustHandles="1" noChangeArrowheads="1" noChangeShapeType="1" noTextEdit="1"/>
              </p:cNvSpPr>
              <p:nvPr/>
            </p:nvSpPr>
            <p:spPr>
              <a:xfrm>
                <a:off x="8452462" y="936172"/>
                <a:ext cx="2760970" cy="1045799"/>
              </a:xfrm>
              <a:prstGeom prst="rect">
                <a:avLst/>
              </a:prstGeom>
              <a:blipFill rotWithShape="0">
                <a:blip r:embed="rId3"/>
                <a:stretch>
                  <a:fillRect l="-3540" t="-4678" b="-1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4459571" y="1131232"/>
                <a:ext cx="2606350" cy="1045799"/>
              </a:xfrm>
              <a:prstGeom prst="rect">
                <a:avLst/>
              </a:prstGeom>
              <a:noFill/>
            </p:spPr>
            <p:txBody>
              <a:bodyPr wrap="square" rtlCol="0">
                <a:spAutoFit/>
              </a:bodyPr>
              <a:lstStyle/>
              <a:p>
                <a:r>
                  <a:rPr lang="en-US" sz="2400" dirty="0" smtClean="0"/>
                  <a:t>Proposal prob. x </a:t>
                </a:r>
              </a:p>
              <a:p>
                <a:r>
                  <a:rPr lang="en-US" sz="2400" dirty="0" smtClean="0"/>
                  <a:t>min</a:t>
                </a:r>
                <a14:m>
                  <m:oMath xmlns:m="http://schemas.openxmlformats.org/officeDocument/2006/math">
                    <m:r>
                      <a:rPr lang="en-US" sz="2400" b="0" i="0" dirty="0" smtClean="0">
                        <a:latin typeface="Cambria Math" charset="0"/>
                      </a:rPr>
                      <m:t> </m:t>
                    </m:r>
                    <m:d>
                      <m:dPr>
                        <m:ctrlPr>
                          <a:rPr lang="is-IS" sz="2400" i="1" dirty="0" smtClean="0">
                            <a:latin typeface="Cambria Math" charset="0"/>
                          </a:rPr>
                        </m:ctrlPr>
                      </m:dPr>
                      <m:e>
                        <m:f>
                          <m:fPr>
                            <m:ctrlPr>
                              <a:rPr lang="bg-BG" sz="2400" i="1">
                                <a:latin typeface="Cambria Math" charset="0"/>
                              </a:rPr>
                            </m:ctrlPr>
                          </m:fPr>
                          <m:num>
                            <m:r>
                              <a:rPr lang="en-US" sz="2400" b="0" i="1" smtClean="0">
                                <a:latin typeface="Cambria Math" charset="0"/>
                              </a:rPr>
                              <m:t>𝑆</m:t>
                            </m:r>
                            <m:r>
                              <a:rPr lang="en-US" sz="2400" b="0" i="1" smtClean="0">
                                <a:latin typeface="Cambria Math" charset="0"/>
                              </a:rPr>
                              <m:t>3 </m:t>
                            </m:r>
                            <m:r>
                              <a:rPr lang="en-US" sz="2400" i="1">
                                <a:latin typeface="Cambria Math" charset="0"/>
                              </a:rPr>
                              <m:t>𝑝𝑜𝑝</m:t>
                            </m:r>
                            <m:r>
                              <a:rPr lang="en-US" sz="2400" i="1">
                                <a:latin typeface="Cambria Math" charset="0"/>
                              </a:rPr>
                              <m:t>.</m:t>
                            </m:r>
                          </m:num>
                          <m:den>
                            <m:r>
                              <a:rPr lang="en-US" sz="2400" b="0" i="1" smtClean="0">
                                <a:latin typeface="Cambria Math" charset="0"/>
                              </a:rPr>
                              <m:t>𝑆</m:t>
                            </m:r>
                            <m:r>
                              <a:rPr lang="en-US" sz="2400" b="0" i="1" smtClean="0">
                                <a:latin typeface="Cambria Math" charset="0"/>
                              </a:rPr>
                              <m:t>4 </m:t>
                            </m:r>
                            <m:r>
                              <a:rPr lang="en-US" sz="2400" i="1">
                                <a:latin typeface="Cambria Math" charset="0"/>
                              </a:rPr>
                              <m:t>𝑝𝑜𝑝</m:t>
                            </m:r>
                            <m:r>
                              <a:rPr lang="en-US" sz="2400" i="1">
                                <a:latin typeface="Cambria Math" charset="0"/>
                              </a:rPr>
                              <m:t>.</m:t>
                            </m:r>
                          </m:den>
                        </m:f>
                        <m:r>
                          <a:rPr lang="en-US" sz="2400" b="0" i="1" smtClean="0">
                            <a:latin typeface="Cambria Math" charset="0"/>
                          </a:rPr>
                          <m:t>, 1</m:t>
                        </m:r>
                      </m:e>
                    </m:d>
                  </m:oMath>
                </a14:m>
                <a:endParaRPr lang="en-US" sz="2400" dirty="0"/>
              </a:p>
            </p:txBody>
          </p:sp>
        </mc:Choice>
        <mc:Fallback xmlns="">
          <p:sp>
            <p:nvSpPr>
              <p:cNvPr id="34" name="TextBox 33"/>
              <p:cNvSpPr txBox="1">
                <a:spLocks noRot="1" noChangeAspect="1" noMove="1" noResize="1" noEditPoints="1" noAdjustHandles="1" noChangeArrowheads="1" noChangeShapeType="1" noTextEdit="1"/>
              </p:cNvSpPr>
              <p:nvPr/>
            </p:nvSpPr>
            <p:spPr>
              <a:xfrm>
                <a:off x="4459571" y="1131232"/>
                <a:ext cx="2606350" cy="1045799"/>
              </a:xfrm>
              <a:prstGeom prst="rect">
                <a:avLst/>
              </a:prstGeom>
              <a:blipFill rotWithShape="0">
                <a:blip r:embed="rId4"/>
                <a:stretch>
                  <a:fillRect l="-3747" t="-4678" b="-1754"/>
                </a:stretch>
              </a:blipFill>
            </p:spPr>
            <p:txBody>
              <a:bodyPr/>
              <a:lstStyle/>
              <a:p>
                <a:r>
                  <a:rPr lang="en-US">
                    <a:noFill/>
                  </a:rPr>
                  <a:t> </a:t>
                </a:r>
              </a:p>
            </p:txBody>
          </p:sp>
        </mc:Fallback>
      </mc:AlternateContent>
      <p:cxnSp>
        <p:nvCxnSpPr>
          <p:cNvPr id="15" name="Straight Arrow Connector 14"/>
          <p:cNvCxnSpPr/>
          <p:nvPr/>
        </p:nvCxnSpPr>
        <p:spPr>
          <a:xfrm flipH="1" flipV="1">
            <a:off x="7893424" y="1917991"/>
            <a:ext cx="1435098" cy="76184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5920574" y="1626214"/>
            <a:ext cx="1282658" cy="78975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flipV="1">
            <a:off x="3991581" y="1920325"/>
            <a:ext cx="1268793" cy="75950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2486608" y="1917991"/>
            <a:ext cx="1165479" cy="76184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57128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Transition matrix</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6317" y="2286000"/>
                <a:ext cx="4534461" cy="4023360"/>
              </a:xfrm>
            </p:spPr>
            <p:txBody>
              <a:bodyPr>
                <a:normAutofit fontScale="77500" lnSpcReduction="20000"/>
              </a:bodyPr>
              <a:lstStyle/>
              <a:p>
                <a14:m>
                  <m:oMath xmlns:m="http://schemas.openxmlformats.org/officeDocument/2006/math">
                    <m:d>
                      <m:dPr>
                        <m:begChr m:val="["/>
                        <m:endChr m:val="]"/>
                        <m:ctrlPr>
                          <a:rPr lang="uk-UA" sz="4800" i="1" smtClean="0">
                            <a:latin typeface="Cambria Math" charset="0"/>
                          </a:rPr>
                        </m:ctrlPr>
                      </m:dPr>
                      <m:e>
                        <m:m>
                          <m:mPr>
                            <m:mcs>
                              <m:mc>
                                <m:mcPr>
                                  <m:count m:val="5"/>
                                  <m:mcJc m:val="center"/>
                                </m:mcPr>
                              </m:mc>
                            </m:mcs>
                            <m:ctrlPr>
                              <a:rPr lang="uk-UA" sz="4800" b="0" i="1" smtClean="0">
                                <a:latin typeface="Cambria Math" charset="0"/>
                              </a:rPr>
                            </m:ctrlPr>
                          </m:mPr>
                          <m:mr>
                            <m:e>
                              <m:f>
                                <m:fPr>
                                  <m:ctrlPr>
                                    <a:rPr lang="en-US" sz="4800" b="0" i="1" smtClean="0">
                                      <a:latin typeface="Cambria Math" charset="0"/>
                                    </a:rPr>
                                  </m:ctrlPr>
                                </m:fPr>
                                <m:num>
                                  <m:r>
                                    <m:rPr>
                                      <m:brk m:alnAt="7"/>
                                    </m:rPr>
                                    <a:rPr lang="en-US" sz="4800" b="0" i="1" smtClean="0">
                                      <a:latin typeface="Cambria Math" charset="0"/>
                                    </a:rPr>
                                    <m:t>1</m:t>
                                  </m:r>
                                </m:num>
                                <m:den>
                                  <m:r>
                                    <m:rPr>
                                      <m:brk m:alnAt="7"/>
                                    </m:rPr>
                                    <a:rPr lang="en-US" sz="4800" b="0" i="1" smtClean="0">
                                      <a:latin typeface="Cambria Math" charset="0"/>
                                    </a:rPr>
                                    <m:t>2</m:t>
                                  </m:r>
                                </m:den>
                              </m:f>
                            </m:e>
                            <m:e>
                              <m:f>
                                <m:fPr>
                                  <m:ctrlPr>
                                    <a:rPr lang="en-US" sz="4800" b="0" i="1" smtClean="0">
                                      <a:latin typeface="Cambria Math" charset="0"/>
                                    </a:rPr>
                                  </m:ctrlPr>
                                </m:fPr>
                                <m:num>
                                  <m:r>
                                    <a:rPr lang="en-US" sz="4800" b="0" i="1" smtClean="0">
                                      <a:latin typeface="Cambria Math" charset="0"/>
                                    </a:rPr>
                                    <m:t>1</m:t>
                                  </m:r>
                                </m:num>
                                <m:den>
                                  <m:r>
                                    <a:rPr lang="en-US" sz="4800" b="0" i="1" smtClean="0">
                                      <a:latin typeface="Cambria Math" charset="0"/>
                                    </a:rPr>
                                    <m:t>2</m:t>
                                  </m:r>
                                </m:den>
                              </m:f>
                            </m:e>
                            <m:e>
                              <m:r>
                                <a:rPr lang="en-US" sz="4800" b="0" i="1" smtClean="0">
                                  <a:latin typeface="Cambria Math" charset="0"/>
                                </a:rPr>
                                <m:t>0</m:t>
                              </m:r>
                            </m:e>
                            <m:e>
                              <m:r>
                                <a:rPr lang="en-US" sz="4800" b="0" i="1" smtClean="0">
                                  <a:latin typeface="Cambria Math" charset="0"/>
                                </a:rPr>
                                <m:t>0</m:t>
                              </m:r>
                            </m:e>
                            <m:e>
                              <m:r>
                                <a:rPr lang="en-US" sz="4800" b="0" i="1" smtClean="0">
                                  <a:latin typeface="Cambria Math" charset="0"/>
                                </a:rPr>
                                <m:t>0</m:t>
                              </m:r>
                            </m:e>
                          </m:mr>
                          <m:mr>
                            <m:e>
                              <m:f>
                                <m:fPr>
                                  <m:ctrlPr>
                                    <a:rPr lang="en-US" sz="4800" b="0" i="1" smtClean="0">
                                      <a:latin typeface="Cambria Math" charset="0"/>
                                    </a:rPr>
                                  </m:ctrlPr>
                                </m:fPr>
                                <m:num>
                                  <m:r>
                                    <a:rPr lang="en-US" sz="4800" b="0" i="1" smtClean="0">
                                      <a:latin typeface="Cambria Math" charset="0"/>
                                    </a:rPr>
                                    <m:t>1</m:t>
                                  </m:r>
                                </m:num>
                                <m:den>
                                  <m:r>
                                    <a:rPr lang="en-US" sz="4800" b="0" i="1" smtClean="0">
                                      <a:latin typeface="Cambria Math" charset="0"/>
                                    </a:rPr>
                                    <m:t>4</m:t>
                                  </m:r>
                                </m:den>
                              </m:f>
                            </m:e>
                            <m:e>
                              <m:f>
                                <m:fPr>
                                  <m:ctrlPr>
                                    <a:rPr lang="en-US" sz="4800" b="0" i="1" smtClean="0">
                                      <a:latin typeface="Cambria Math" charset="0"/>
                                    </a:rPr>
                                  </m:ctrlPr>
                                </m:fPr>
                                <m:num>
                                  <m:r>
                                    <a:rPr lang="en-US" sz="4800" b="0" i="1" smtClean="0">
                                      <a:latin typeface="Cambria Math" charset="0"/>
                                    </a:rPr>
                                    <m:t>1</m:t>
                                  </m:r>
                                </m:num>
                                <m:den>
                                  <m:r>
                                    <a:rPr lang="en-US" sz="4800" b="0" i="1" smtClean="0">
                                      <a:latin typeface="Cambria Math" charset="0"/>
                                    </a:rPr>
                                    <m:t>4</m:t>
                                  </m:r>
                                </m:den>
                              </m:f>
                            </m:e>
                            <m:e>
                              <m:f>
                                <m:fPr>
                                  <m:ctrlPr>
                                    <a:rPr lang="en-US" sz="4800" b="0" i="1" smtClean="0">
                                      <a:latin typeface="Cambria Math" charset="0"/>
                                    </a:rPr>
                                  </m:ctrlPr>
                                </m:fPr>
                                <m:num>
                                  <m:r>
                                    <a:rPr lang="en-US" sz="4800" b="0" i="1" smtClean="0">
                                      <a:latin typeface="Cambria Math" charset="0"/>
                                    </a:rPr>
                                    <m:t>1</m:t>
                                  </m:r>
                                </m:num>
                                <m:den>
                                  <m:r>
                                    <a:rPr lang="en-US" sz="4800" b="0" i="1" smtClean="0">
                                      <a:latin typeface="Cambria Math" charset="0"/>
                                    </a:rPr>
                                    <m:t>2</m:t>
                                  </m:r>
                                </m:den>
                              </m:f>
                            </m:e>
                            <m:e>
                              <m:r>
                                <a:rPr lang="en-US" sz="4800" b="0" i="1" smtClean="0">
                                  <a:latin typeface="Cambria Math" charset="0"/>
                                </a:rPr>
                                <m:t>0</m:t>
                              </m:r>
                            </m:e>
                            <m:e>
                              <m:r>
                                <a:rPr lang="en-US" sz="4800" b="0" i="1" smtClean="0">
                                  <a:latin typeface="Cambria Math" charset="0"/>
                                </a:rPr>
                                <m:t>0</m:t>
                              </m:r>
                            </m:e>
                          </m:mr>
                          <m:mr>
                            <m:e>
                              <m:r>
                                <a:rPr lang="en-US" sz="4800" b="0" i="1" smtClean="0">
                                  <a:latin typeface="Cambria Math" charset="0"/>
                                </a:rPr>
                                <m:t>0</m:t>
                              </m:r>
                            </m:e>
                            <m:e>
                              <m:f>
                                <m:fPr>
                                  <m:ctrlPr>
                                    <a:rPr lang="en-US" sz="4800" b="0" i="1" smtClean="0">
                                      <a:latin typeface="Cambria Math" charset="0"/>
                                    </a:rPr>
                                  </m:ctrlPr>
                                </m:fPr>
                                <m:num>
                                  <m:r>
                                    <a:rPr lang="en-US" sz="4800" b="0" i="1" smtClean="0">
                                      <a:latin typeface="Cambria Math" charset="0"/>
                                    </a:rPr>
                                    <m:t>1</m:t>
                                  </m:r>
                                </m:num>
                                <m:den>
                                  <m:r>
                                    <a:rPr lang="en-US" sz="4800" b="0" i="1" smtClean="0">
                                      <a:latin typeface="Cambria Math" charset="0"/>
                                    </a:rPr>
                                    <m:t>3</m:t>
                                  </m:r>
                                </m:den>
                              </m:f>
                            </m:e>
                            <m:e>
                              <m:f>
                                <m:fPr>
                                  <m:ctrlPr>
                                    <a:rPr lang="en-US" sz="4800" b="0" i="1" smtClean="0">
                                      <a:latin typeface="Cambria Math" charset="0"/>
                                    </a:rPr>
                                  </m:ctrlPr>
                                </m:fPr>
                                <m:num>
                                  <m:r>
                                    <a:rPr lang="en-US" sz="4800" b="0" i="1" smtClean="0">
                                      <a:latin typeface="Cambria Math" charset="0"/>
                                    </a:rPr>
                                    <m:t>1</m:t>
                                  </m:r>
                                </m:num>
                                <m:den>
                                  <m:r>
                                    <a:rPr lang="en-US" sz="4800" b="0" i="1" smtClean="0">
                                      <a:latin typeface="Cambria Math" charset="0"/>
                                    </a:rPr>
                                    <m:t>6</m:t>
                                  </m:r>
                                </m:den>
                              </m:f>
                            </m:e>
                            <m:e>
                              <m:f>
                                <m:fPr>
                                  <m:ctrlPr>
                                    <a:rPr lang="en-US" sz="4800" b="0" i="1" smtClean="0">
                                      <a:latin typeface="Cambria Math" charset="0"/>
                                    </a:rPr>
                                  </m:ctrlPr>
                                </m:fPr>
                                <m:num>
                                  <m:r>
                                    <a:rPr lang="en-US" sz="4800" b="0" i="1" smtClean="0">
                                      <a:latin typeface="Cambria Math" charset="0"/>
                                    </a:rPr>
                                    <m:t>1</m:t>
                                  </m:r>
                                </m:num>
                                <m:den>
                                  <m:r>
                                    <a:rPr lang="en-US" sz="4800" b="0" i="1" smtClean="0">
                                      <a:latin typeface="Cambria Math" charset="0"/>
                                    </a:rPr>
                                    <m:t>2</m:t>
                                  </m:r>
                                </m:den>
                              </m:f>
                            </m:e>
                            <m:e>
                              <m:r>
                                <a:rPr lang="en-US" sz="4800" b="0" i="1" smtClean="0">
                                  <a:latin typeface="Cambria Math" charset="0"/>
                                </a:rPr>
                                <m:t>0</m:t>
                              </m:r>
                            </m:e>
                          </m:mr>
                          <m:mr>
                            <m:e>
                              <m:r>
                                <a:rPr lang="en-US" sz="4800" b="0" i="1" smtClean="0">
                                  <a:latin typeface="Cambria Math" charset="0"/>
                                </a:rPr>
                                <m:t>0</m:t>
                              </m:r>
                            </m:e>
                            <m:e>
                              <m:r>
                                <a:rPr lang="en-US" sz="4800" b="0" i="1" smtClean="0">
                                  <a:latin typeface="Cambria Math" charset="0"/>
                                </a:rPr>
                                <m:t>0</m:t>
                              </m:r>
                            </m:e>
                            <m:e>
                              <m:f>
                                <m:fPr>
                                  <m:ctrlPr>
                                    <a:rPr lang="en-US" sz="4800" b="0" i="1" smtClean="0">
                                      <a:latin typeface="Cambria Math" charset="0"/>
                                    </a:rPr>
                                  </m:ctrlPr>
                                </m:fPr>
                                <m:num>
                                  <m:r>
                                    <a:rPr lang="en-US" sz="4800" b="0" i="1" smtClean="0">
                                      <a:latin typeface="Cambria Math" charset="0"/>
                                    </a:rPr>
                                    <m:t>3</m:t>
                                  </m:r>
                                </m:num>
                                <m:den>
                                  <m:r>
                                    <a:rPr lang="en-US" sz="4800" b="0" i="1" smtClean="0">
                                      <a:latin typeface="Cambria Math" charset="0"/>
                                    </a:rPr>
                                    <m:t>8</m:t>
                                  </m:r>
                                </m:den>
                              </m:f>
                            </m:e>
                            <m:e>
                              <m:f>
                                <m:fPr>
                                  <m:ctrlPr>
                                    <a:rPr lang="en-US" sz="4800" b="0" i="1" smtClean="0">
                                      <a:latin typeface="Cambria Math" charset="0"/>
                                    </a:rPr>
                                  </m:ctrlPr>
                                </m:fPr>
                                <m:num>
                                  <m:r>
                                    <a:rPr lang="en-US" sz="4800" b="0" i="1" smtClean="0">
                                      <a:latin typeface="Cambria Math" charset="0"/>
                                    </a:rPr>
                                    <m:t>1</m:t>
                                  </m:r>
                                </m:num>
                                <m:den>
                                  <m:r>
                                    <a:rPr lang="en-US" sz="4800" b="0" i="1" smtClean="0">
                                      <a:latin typeface="Cambria Math" charset="0"/>
                                    </a:rPr>
                                    <m:t>8</m:t>
                                  </m:r>
                                </m:den>
                              </m:f>
                            </m:e>
                            <m:e>
                              <m:f>
                                <m:fPr>
                                  <m:ctrlPr>
                                    <a:rPr lang="en-US" sz="4800" b="0" i="1" smtClean="0">
                                      <a:latin typeface="Cambria Math" charset="0"/>
                                    </a:rPr>
                                  </m:ctrlPr>
                                </m:fPr>
                                <m:num>
                                  <m:r>
                                    <a:rPr lang="en-US" sz="4800" b="0" i="1" smtClean="0">
                                      <a:latin typeface="Cambria Math" charset="0"/>
                                    </a:rPr>
                                    <m:t>1</m:t>
                                  </m:r>
                                </m:num>
                                <m:den>
                                  <m:r>
                                    <a:rPr lang="en-US" sz="4800" b="0" i="1" smtClean="0">
                                      <a:latin typeface="Cambria Math" charset="0"/>
                                    </a:rPr>
                                    <m:t>2</m:t>
                                  </m:r>
                                </m:den>
                              </m:f>
                            </m:e>
                          </m:mr>
                          <m:mr>
                            <m:e>
                              <m:r>
                                <a:rPr lang="en-US" sz="4800" b="0" i="1" smtClean="0">
                                  <a:latin typeface="Cambria Math" charset="0"/>
                                </a:rPr>
                                <m:t>0</m:t>
                              </m:r>
                            </m:e>
                            <m:e>
                              <m:r>
                                <a:rPr lang="en-US" sz="4800" b="0" i="1" smtClean="0">
                                  <a:latin typeface="Cambria Math" charset="0"/>
                                </a:rPr>
                                <m:t>0</m:t>
                              </m:r>
                            </m:e>
                            <m:e>
                              <m:r>
                                <a:rPr lang="en-US" sz="4800" b="0" i="1" smtClean="0">
                                  <a:latin typeface="Cambria Math" charset="0"/>
                                </a:rPr>
                                <m:t>0</m:t>
                              </m:r>
                            </m:e>
                            <m:e>
                              <m:f>
                                <m:fPr>
                                  <m:ctrlPr>
                                    <a:rPr lang="en-US" sz="4800" b="0" i="1" smtClean="0">
                                      <a:latin typeface="Cambria Math" charset="0"/>
                                    </a:rPr>
                                  </m:ctrlPr>
                                </m:fPr>
                                <m:num>
                                  <m:r>
                                    <a:rPr lang="en-US" sz="4800" b="0" i="1" smtClean="0">
                                      <a:latin typeface="Cambria Math" charset="0"/>
                                    </a:rPr>
                                    <m:t>2</m:t>
                                  </m:r>
                                </m:num>
                                <m:den>
                                  <m:r>
                                    <a:rPr lang="en-US" sz="4800" b="0" i="1" smtClean="0">
                                      <a:latin typeface="Cambria Math" charset="0"/>
                                    </a:rPr>
                                    <m:t>5</m:t>
                                  </m:r>
                                </m:den>
                              </m:f>
                            </m:e>
                            <m:e>
                              <m:f>
                                <m:fPr>
                                  <m:ctrlPr>
                                    <a:rPr lang="en-US" sz="4800" b="0" i="1" smtClean="0">
                                      <a:latin typeface="Cambria Math" charset="0"/>
                                    </a:rPr>
                                  </m:ctrlPr>
                                </m:fPr>
                                <m:num>
                                  <m:r>
                                    <a:rPr lang="en-US" sz="4800" b="0" i="1" smtClean="0">
                                      <a:latin typeface="Cambria Math" charset="0"/>
                                    </a:rPr>
                                    <m:t>3</m:t>
                                  </m:r>
                                </m:num>
                                <m:den>
                                  <m:r>
                                    <a:rPr lang="en-US" sz="4800" b="0" i="1" smtClean="0">
                                      <a:latin typeface="Cambria Math" charset="0"/>
                                    </a:rPr>
                                    <m:t>5</m:t>
                                  </m:r>
                                </m:den>
                              </m:f>
                            </m:e>
                          </m:mr>
                        </m:m>
                      </m:e>
                    </m:d>
                  </m:oMath>
                </a14:m>
                <a:endParaRPr lang="en-US" sz="4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6317" y="2286000"/>
                <a:ext cx="4534461" cy="4023360"/>
              </a:xfrm>
              <a:blipFill rotWithShape="0">
                <a:blip r:embed="rId3"/>
                <a:stretch>
                  <a:fillRect t="-5152" b="-6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p:cNvSpPr txBox="1">
                <a:spLocks/>
              </p:cNvSpPr>
              <p:nvPr/>
            </p:nvSpPr>
            <p:spPr>
              <a:xfrm>
                <a:off x="10017172" y="1058778"/>
                <a:ext cx="1398230" cy="5178392"/>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14:m>
                  <m:oMath xmlns:m="http://schemas.openxmlformats.org/officeDocument/2006/math">
                    <m:d>
                      <m:dPr>
                        <m:begChr m:val="["/>
                        <m:endChr m:val="]"/>
                        <m:ctrlPr>
                          <a:rPr lang="uk-UA" sz="4800" i="1" smtClean="0">
                            <a:latin typeface="Cambria Math" charset="0"/>
                          </a:rPr>
                        </m:ctrlPr>
                      </m:dPr>
                      <m:e>
                        <m:m>
                          <m:mPr>
                            <m:mcs>
                              <m:mc>
                                <m:mcPr>
                                  <m:count m:val="1"/>
                                  <m:mcJc m:val="center"/>
                                </m:mcPr>
                              </m:mc>
                            </m:mcs>
                            <m:ctrlPr>
                              <a:rPr lang="uk-UA" sz="4800" i="1" smtClean="0">
                                <a:latin typeface="Cambria Math" charset="0"/>
                              </a:rPr>
                            </m:ctrlPr>
                          </m:mPr>
                          <m:mr>
                            <m:e>
                              <m:f>
                                <m:fPr>
                                  <m:ctrlPr>
                                    <a:rPr lang="en-US" sz="4800" i="1" smtClean="0">
                                      <a:latin typeface="Cambria Math" charset="0"/>
                                    </a:rPr>
                                  </m:ctrlPr>
                                </m:fPr>
                                <m:num>
                                  <m:r>
                                    <m:rPr>
                                      <m:brk m:alnAt="7"/>
                                    </m:rPr>
                                    <a:rPr lang="en-US" sz="4800" i="1" smtClean="0">
                                      <a:latin typeface="Cambria Math" charset="0"/>
                                    </a:rPr>
                                    <m:t>1</m:t>
                                  </m:r>
                                </m:num>
                                <m:den>
                                  <m:r>
                                    <a:rPr lang="en-US" sz="4800" b="0" i="1" smtClean="0">
                                      <a:latin typeface="Cambria Math" charset="0"/>
                                    </a:rPr>
                                    <m:t>15</m:t>
                                  </m:r>
                                </m:den>
                              </m:f>
                            </m:e>
                          </m:mr>
                          <m:mr>
                            <m:e>
                              <m:f>
                                <m:fPr>
                                  <m:ctrlPr>
                                    <a:rPr lang="en-US" sz="4800" i="1" smtClean="0">
                                      <a:latin typeface="Cambria Math" charset="0"/>
                                    </a:rPr>
                                  </m:ctrlPr>
                                </m:fPr>
                                <m:num>
                                  <m:r>
                                    <a:rPr lang="en-US" sz="4800" b="0" i="1" smtClean="0">
                                      <a:latin typeface="Cambria Math" charset="0"/>
                                    </a:rPr>
                                    <m:t>2</m:t>
                                  </m:r>
                                </m:num>
                                <m:den>
                                  <m:r>
                                    <a:rPr lang="en-US" sz="4800" b="0" i="1" smtClean="0">
                                      <a:latin typeface="Cambria Math" charset="0"/>
                                    </a:rPr>
                                    <m:t>15</m:t>
                                  </m:r>
                                </m:den>
                              </m:f>
                            </m:e>
                          </m:mr>
                          <m:mr>
                            <m:e>
                              <m:f>
                                <m:fPr>
                                  <m:ctrlPr>
                                    <a:rPr lang="bg-BG" sz="4800" i="1" smtClean="0">
                                      <a:latin typeface="Cambria Math" charset="0"/>
                                    </a:rPr>
                                  </m:ctrlPr>
                                </m:fPr>
                                <m:num>
                                  <m:r>
                                    <a:rPr lang="en-US" sz="4800" b="0" i="1" smtClean="0">
                                      <a:latin typeface="Cambria Math" charset="0"/>
                                    </a:rPr>
                                    <m:t>3</m:t>
                                  </m:r>
                                </m:num>
                                <m:den>
                                  <m:r>
                                    <a:rPr lang="en-US" sz="4800" b="0" i="1" smtClean="0">
                                      <a:latin typeface="Cambria Math" charset="0"/>
                                    </a:rPr>
                                    <m:t>15</m:t>
                                  </m:r>
                                </m:den>
                              </m:f>
                            </m:e>
                          </m:mr>
                          <m:mr>
                            <m:e>
                              <m:f>
                                <m:fPr>
                                  <m:ctrlPr>
                                    <a:rPr lang="bg-BG" sz="4800" i="1" smtClean="0">
                                      <a:latin typeface="Cambria Math" charset="0"/>
                                    </a:rPr>
                                  </m:ctrlPr>
                                </m:fPr>
                                <m:num>
                                  <m:r>
                                    <a:rPr lang="en-US" sz="4800" b="0" i="1" smtClean="0">
                                      <a:latin typeface="Cambria Math" charset="0"/>
                                    </a:rPr>
                                    <m:t>4</m:t>
                                  </m:r>
                                </m:num>
                                <m:den>
                                  <m:r>
                                    <a:rPr lang="en-US" sz="4800" b="0" i="1" smtClean="0">
                                      <a:latin typeface="Cambria Math" charset="0"/>
                                    </a:rPr>
                                    <m:t>15</m:t>
                                  </m:r>
                                </m:den>
                              </m:f>
                            </m:e>
                          </m:mr>
                          <m:mr>
                            <m:e>
                              <m:f>
                                <m:fPr>
                                  <m:ctrlPr>
                                    <a:rPr lang="bg-BG" sz="4800" i="1" smtClean="0">
                                      <a:latin typeface="Cambria Math" charset="0"/>
                                    </a:rPr>
                                  </m:ctrlPr>
                                </m:fPr>
                                <m:num>
                                  <m:r>
                                    <a:rPr lang="en-US" sz="4800" b="0" i="1" smtClean="0">
                                      <a:latin typeface="Cambria Math" charset="0"/>
                                    </a:rPr>
                                    <m:t>5</m:t>
                                  </m:r>
                                </m:num>
                                <m:den>
                                  <m:r>
                                    <a:rPr lang="en-US" sz="4800" b="0" i="1" smtClean="0">
                                      <a:latin typeface="Cambria Math" charset="0"/>
                                    </a:rPr>
                                    <m:t>15</m:t>
                                  </m:r>
                                </m:den>
                              </m:f>
                            </m:e>
                          </m:mr>
                        </m:m>
                      </m:e>
                    </m:d>
                  </m:oMath>
                </a14:m>
                <a:endParaRPr lang="en-US" sz="4800" dirty="0"/>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10017172" y="1058778"/>
                <a:ext cx="1398230" cy="5178392"/>
              </a:xfrm>
              <a:prstGeom prst="rect">
                <a:avLst/>
              </a:prstGeom>
              <a:blipFill rotWithShape="0">
                <a:blip r:embed="rId4"/>
                <a:stretch>
                  <a:fillRect t="-5654" b="-1296"/>
                </a:stretch>
              </a:blipFill>
            </p:spPr>
            <p:txBody>
              <a:bodyPr/>
              <a:lstStyle/>
              <a:p>
                <a:r>
                  <a:rPr lang="en-US">
                    <a:noFill/>
                  </a:rPr>
                  <a:t> </a:t>
                </a:r>
              </a:p>
            </p:txBody>
          </p:sp>
        </mc:Fallback>
      </mc:AlternateContent>
      <p:sp>
        <p:nvSpPr>
          <p:cNvPr id="10" name="Right Arrow 9"/>
          <p:cNvSpPr/>
          <p:nvPr/>
        </p:nvSpPr>
        <p:spPr>
          <a:xfrm>
            <a:off x="5860101" y="2935705"/>
            <a:ext cx="3294294" cy="239113"/>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293237" y="1675202"/>
            <a:ext cx="2839453" cy="1077218"/>
          </a:xfrm>
          <a:prstGeom prst="rect">
            <a:avLst/>
          </a:prstGeom>
          <a:noFill/>
        </p:spPr>
        <p:txBody>
          <a:bodyPr wrap="square" rtlCol="0">
            <a:spAutoFit/>
          </a:bodyPr>
          <a:lstStyle/>
          <a:p>
            <a:r>
              <a:rPr lang="en-US" sz="3200" dirty="0" smtClean="0"/>
              <a:t>Equilibrium distribution</a:t>
            </a:r>
            <a:endParaRPr lang="en-US" sz="3200" dirty="0"/>
          </a:p>
        </p:txBody>
      </p:sp>
      <p:pic>
        <p:nvPicPr>
          <p:cNvPr id="12" name="Content Placeholder 3"/>
          <p:cNvPicPr>
            <a:picLocks noChangeAspect="1"/>
          </p:cNvPicPr>
          <p:nvPr/>
        </p:nvPicPr>
        <p:blipFill>
          <a:blip r:embed="rId5"/>
          <a:stretch>
            <a:fillRect/>
          </a:stretch>
        </p:blipFill>
        <p:spPr>
          <a:xfrm>
            <a:off x="5884164" y="3842406"/>
            <a:ext cx="3294295" cy="2317633"/>
          </a:xfrm>
          <a:prstGeom prst="rect">
            <a:avLst/>
          </a:prstGeom>
          <a:ln w="50800" cap="rnd">
            <a:solidFill>
              <a:schemeClr val="tx1">
                <a:lumMod val="75000"/>
              </a:schemeClr>
            </a:solidFill>
            <a:bevel/>
          </a:ln>
        </p:spPr>
      </p:pic>
    </p:spTree>
    <p:extLst>
      <p:ext uri="{BB962C8B-B14F-4D97-AF65-F5344CB8AC3E}">
        <p14:creationId xmlns:p14="http://schemas.microsoft.com/office/powerpoint/2010/main" val="7840635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Beyond metropolis</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sz="3600" dirty="0" smtClean="0"/>
              <a:t> Metropolis-Hastings: allows asymmetric proposal distributions</a:t>
            </a:r>
          </a:p>
          <a:p>
            <a:pPr>
              <a:buFont typeface="Arial" charset="0"/>
              <a:buChar char="•"/>
            </a:pPr>
            <a:r>
              <a:rPr lang="en-US" sz="3600" dirty="0" smtClean="0"/>
              <a:t> Gibbs Sampling: samples from conditional distributions</a:t>
            </a:r>
          </a:p>
        </p:txBody>
      </p:sp>
    </p:spTree>
    <p:extLst>
      <p:ext uri="{BB962C8B-B14F-4D97-AF65-F5344CB8AC3E}">
        <p14:creationId xmlns:p14="http://schemas.microsoft.com/office/powerpoint/2010/main" val="4748152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92863" y="759417"/>
            <a:ext cx="5369710" cy="5369710"/>
          </a:xfrm>
          <a:ln w="50800" cap="rnd">
            <a:solidFill>
              <a:schemeClr val="tx1">
                <a:lumMod val="75000"/>
              </a:schemeClr>
            </a:solidFill>
            <a:bevel/>
          </a:ln>
        </p:spPr>
      </p:pic>
      <p:sp>
        <p:nvSpPr>
          <p:cNvPr id="7" name="TextBox 6"/>
          <p:cNvSpPr txBox="1"/>
          <p:nvPr/>
        </p:nvSpPr>
        <p:spPr>
          <a:xfrm>
            <a:off x="759417" y="2520942"/>
            <a:ext cx="3674885" cy="1938992"/>
          </a:xfrm>
          <a:prstGeom prst="rect">
            <a:avLst/>
          </a:prstGeom>
          <a:noFill/>
        </p:spPr>
        <p:txBody>
          <a:bodyPr wrap="square" rtlCol="0">
            <a:spAutoFit/>
          </a:bodyPr>
          <a:lstStyle/>
          <a:p>
            <a:pPr marL="285750" indent="-285750">
              <a:buFont typeface="Arial" charset="0"/>
              <a:buChar char="•"/>
            </a:pPr>
            <a:r>
              <a:rPr lang="en-US" sz="2400" dirty="0" smtClean="0"/>
              <a:t>Broccoli, cabbage, oilseed, turnip</a:t>
            </a:r>
            <a:endParaRPr lang="en-US" dirty="0" smtClean="0"/>
          </a:p>
          <a:p>
            <a:pPr marL="285750" indent="-285750">
              <a:buFont typeface="Arial" charset="0"/>
              <a:buChar char="•"/>
            </a:pPr>
            <a:r>
              <a:rPr lang="en-US" sz="2400" dirty="0" smtClean="0"/>
              <a:t>48 samples training data</a:t>
            </a:r>
          </a:p>
          <a:p>
            <a:pPr marL="285750" indent="-285750">
              <a:buFont typeface="Arial" charset="0"/>
              <a:buChar char="•"/>
            </a:pPr>
            <a:r>
              <a:rPr lang="en-US" sz="2400" dirty="0" smtClean="0"/>
              <a:t>17 samples test data</a:t>
            </a:r>
          </a:p>
          <a:p>
            <a:pPr marL="285750" indent="-285750">
              <a:buFont typeface="Arial" charset="0"/>
              <a:buChar char="•"/>
            </a:pPr>
            <a:endParaRPr lang="en-US" sz="2400" dirty="0" smtClean="0"/>
          </a:p>
        </p:txBody>
      </p:sp>
    </p:spTree>
    <p:extLst>
      <p:ext uri="{BB962C8B-B14F-4D97-AF65-F5344CB8AC3E}">
        <p14:creationId xmlns:p14="http://schemas.microsoft.com/office/powerpoint/2010/main" val="15024635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67738" y="25861963"/>
            <a:ext cx="3381375" cy="477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p:cNvPicPr>
            <a:picLocks noGrp="1" noChangeAspect="1"/>
          </p:cNvPicPr>
          <p:nvPr>
            <p:ph idx="1"/>
          </p:nvPr>
        </p:nvPicPr>
        <p:blipFill>
          <a:blip r:embed="rId3">
            <a:grayscl/>
            <a:extLst>
              <a:ext uri="{28A0092B-C50C-407E-A947-70E740481C1C}">
                <a14:useLocalDpi xmlns:a14="http://schemas.microsoft.com/office/drawing/2010/main" val="0"/>
              </a:ext>
            </a:extLst>
          </a:blip>
          <a:srcRect/>
          <a:stretch>
            <a:fillRect/>
          </a:stretch>
        </p:blipFill>
        <p:spPr bwMode="auto">
          <a:xfrm>
            <a:off x="8201037" y="1474508"/>
            <a:ext cx="2851623" cy="4022725"/>
          </a:xfrm>
          <a:prstGeom prst="rect">
            <a:avLst/>
          </a:prstGeom>
          <a:noFill/>
          <a:ln w="50800" cap="rnd">
            <a:solidFill>
              <a:schemeClr val="tx1">
                <a:lumMod val="75000"/>
              </a:schemeClr>
            </a:solidFill>
            <a:bevel/>
            <a:headEnd/>
            <a:tailEnd/>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p:cNvSpPr txBox="1"/>
              <p:nvPr/>
            </p:nvSpPr>
            <p:spPr>
              <a:xfrm>
                <a:off x="1673589" y="1814227"/>
                <a:ext cx="5100637" cy="22138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charset="0"/>
                        </a:rPr>
                        <m:t> </m:t>
                      </m:r>
                      <m:r>
                        <a:rPr lang="en-US" sz="3600" b="0" i="1" smtClean="0">
                          <a:latin typeface="Cambria Math" charset="0"/>
                        </a:rPr>
                        <m:t>𝐴</m:t>
                      </m:r>
                      <m:r>
                        <a:rPr lang="en-US" sz="3600" b="0" i="1" smtClean="0">
                          <a:latin typeface="Cambria Math" charset="0"/>
                        </a:rPr>
                        <m:t> ~ </m:t>
                      </m:r>
                      <m:r>
                        <a:rPr lang="en-US" sz="3600" b="0" i="1" smtClean="0">
                          <a:latin typeface="Cambria Math" charset="0"/>
                        </a:rPr>
                        <m:t>𝑁</m:t>
                      </m:r>
                      <m:d>
                        <m:dPr>
                          <m:ctrlPr>
                            <a:rPr lang="en-US" sz="3600" b="0" i="1" smtClean="0">
                              <a:latin typeface="Cambria Math" charset="0"/>
                            </a:rPr>
                          </m:ctrlPr>
                        </m:dPr>
                        <m:e>
                          <m:acc>
                            <m:accPr>
                              <m:chr m:val="̂"/>
                              <m:ctrlPr>
                                <a:rPr lang="en-US" sz="3600" b="0" i="1" smtClean="0">
                                  <a:latin typeface="Cambria Math" charset="0"/>
                                </a:rPr>
                              </m:ctrlPr>
                            </m:accPr>
                            <m:e>
                              <m:r>
                                <a:rPr lang="en-US" sz="3600" b="0" i="1" smtClean="0">
                                  <a:latin typeface="Cambria Math" charset="0"/>
                                </a:rPr>
                                <m:t>𝐴</m:t>
                              </m:r>
                            </m:e>
                          </m:acc>
                          <m:r>
                            <a:rPr lang="en-US" sz="3600" b="0" i="1" smtClean="0">
                              <a:latin typeface="Cambria Math" charset="0"/>
                            </a:rPr>
                            <m:t>,</m:t>
                          </m:r>
                          <m:r>
                            <a:rPr lang="en-US" sz="3600" b="0" i="1" smtClean="0">
                              <a:latin typeface="Cambria Math" charset="0"/>
                              <a:ea typeface="Cambria Math" charset="0"/>
                              <a:cs typeface="Cambria Math" charset="0"/>
                            </a:rPr>
                            <m:t>𝜎</m:t>
                          </m:r>
                        </m:e>
                      </m:d>
                    </m:oMath>
                  </m:oMathPara>
                </a14:m>
                <a:endParaRPr lang="en-US" sz="3600" b="0" dirty="0" smtClean="0">
                  <a:ea typeface="Cambria Math" charset="0"/>
                  <a:cs typeface="Cambria Math" charset="0"/>
                </a:endParaRPr>
              </a:p>
              <a:p>
                <a:pPr/>
                <a14:m>
                  <m:oMathPara xmlns:m="http://schemas.openxmlformats.org/officeDocument/2006/math">
                    <m:oMathParaPr>
                      <m:jc m:val="centerGroup"/>
                    </m:oMathParaPr>
                    <m:oMath xmlns:m="http://schemas.openxmlformats.org/officeDocument/2006/math">
                      <m:acc>
                        <m:accPr>
                          <m:chr m:val="̂"/>
                          <m:ctrlPr>
                            <a:rPr lang="en-US" sz="3600" i="1" smtClean="0">
                              <a:latin typeface="Cambria Math" charset="0"/>
                            </a:rPr>
                          </m:ctrlPr>
                        </m:accPr>
                        <m:e>
                          <m:r>
                            <a:rPr lang="en-US" sz="3600" b="0" i="1" smtClean="0">
                              <a:latin typeface="Cambria Math" charset="0"/>
                            </a:rPr>
                            <m:t>𝐴</m:t>
                          </m:r>
                        </m:e>
                      </m:acc>
                      <m:r>
                        <a:rPr lang="en-US" sz="3600" b="0" i="1" smtClean="0">
                          <a:latin typeface="Cambria Math" charset="0"/>
                        </a:rPr>
                        <m:t> ~ </m:t>
                      </m:r>
                      <m:sSub>
                        <m:sSubPr>
                          <m:ctrlPr>
                            <a:rPr lang="en-US" sz="3600" b="0" i="1" smtClean="0">
                              <a:latin typeface="Cambria Math" charset="0"/>
                            </a:rPr>
                          </m:ctrlPr>
                        </m:sSubPr>
                        <m:e>
                          <m:r>
                            <a:rPr lang="en-US" sz="3600" b="0" i="1" smtClean="0">
                              <a:latin typeface="Cambria Math" charset="0"/>
                              <a:ea typeface="Cambria Math" charset="0"/>
                              <a:cs typeface="Cambria Math" charset="0"/>
                            </a:rPr>
                            <m:t>𝛽</m:t>
                          </m:r>
                        </m:e>
                        <m:sub>
                          <m:r>
                            <a:rPr lang="en-US" sz="3600" b="0" i="1" smtClean="0">
                              <a:latin typeface="Cambria Math" charset="0"/>
                            </a:rPr>
                            <m:t>0</m:t>
                          </m:r>
                        </m:sub>
                      </m:sSub>
                      <m:r>
                        <a:rPr lang="en-US" sz="3600" b="0" i="1" smtClean="0">
                          <a:latin typeface="Cambria Math" charset="0"/>
                        </a:rPr>
                        <m:t>+</m:t>
                      </m:r>
                      <m:sSub>
                        <m:sSubPr>
                          <m:ctrlPr>
                            <a:rPr lang="en-US" sz="3600" i="1">
                              <a:latin typeface="Cambria Math" charset="0"/>
                            </a:rPr>
                          </m:ctrlPr>
                        </m:sSubPr>
                        <m:e>
                          <m:r>
                            <a:rPr lang="en-US" sz="3600" i="1">
                              <a:latin typeface="Cambria Math" charset="0"/>
                              <a:ea typeface="Cambria Math" charset="0"/>
                              <a:cs typeface="Cambria Math" charset="0"/>
                            </a:rPr>
                            <m:t>𝛽</m:t>
                          </m:r>
                        </m:e>
                        <m:sub>
                          <m:r>
                            <a:rPr lang="en-US" sz="3600" b="0" i="1" smtClean="0">
                              <a:latin typeface="Cambria Math" charset="0"/>
                              <a:ea typeface="Cambria Math" charset="0"/>
                              <a:cs typeface="Cambria Math" charset="0"/>
                            </a:rPr>
                            <m:t>1</m:t>
                          </m:r>
                        </m:sub>
                      </m:sSub>
                      <m:r>
                        <a:rPr lang="en-US" sz="3600" b="0" i="1" smtClean="0">
                          <a:latin typeface="Cambria Math" charset="0"/>
                        </a:rPr>
                        <m:t>𝑥</m:t>
                      </m:r>
                    </m:oMath>
                  </m:oMathPara>
                </a14:m>
                <a:endParaRPr lang="en-US" sz="3600" b="0" dirty="0" smtClean="0"/>
              </a:p>
              <a:p>
                <a:endParaRPr lang="en-US" sz="3600" dirty="0" smtClean="0"/>
              </a:p>
              <a:p>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1673589" y="1814227"/>
                <a:ext cx="5100637" cy="2213876"/>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884639" y="3485870"/>
                <a:ext cx="7672855" cy="789383"/>
              </a:xfrm>
              <a:prstGeom prst="rect">
                <a:avLst/>
              </a:prstGeom>
              <a:noFill/>
            </p:spPr>
            <p:txBody>
              <a:bodyPr wrap="square" rtlCol="0">
                <a:spAutoFit/>
              </a:bodyPr>
              <a:lstStyle/>
              <a:p>
                <a14:m>
                  <m:oMath xmlns:m="http://schemas.openxmlformats.org/officeDocument/2006/math">
                    <m:r>
                      <a:rPr lang="en-US" sz="2400" b="0" i="1" smtClean="0">
                        <a:latin typeface="Cambria Math" charset="0"/>
                      </a:rPr>
                      <m:t>𝑝</m:t>
                    </m:r>
                    <m:r>
                      <a:rPr lang="en-US" sz="2400" b="0" i="1" smtClean="0">
                        <a:latin typeface="Cambria Math" charset="0"/>
                      </a:rPr>
                      <m:t>(</m:t>
                    </m:r>
                    <m:sSub>
                      <m:sSubPr>
                        <m:ctrlPr>
                          <a:rPr lang="en-US" sz="2400" i="1">
                            <a:latin typeface="Cambria Math" charset="0"/>
                          </a:rPr>
                        </m:ctrlPr>
                      </m:sSubPr>
                      <m:e>
                        <m:r>
                          <a:rPr lang="en-US" sz="2400" i="1">
                            <a:latin typeface="Cambria Math" charset="0"/>
                            <a:ea typeface="Cambria Math" charset="0"/>
                            <a:cs typeface="Cambria Math" charset="0"/>
                          </a:rPr>
                          <m:t>𝛽</m:t>
                        </m:r>
                      </m:e>
                      <m:sub>
                        <m:r>
                          <a:rPr lang="en-US" sz="2400" i="1">
                            <a:latin typeface="Cambria Math" charset="0"/>
                          </a:rPr>
                          <m:t>0</m:t>
                        </m:r>
                      </m:sub>
                    </m:sSub>
                  </m:oMath>
                </a14:m>
                <a:r>
                  <a:rPr lang="en-US" sz="2400" dirty="0" smtClean="0"/>
                  <a:t>, </a:t>
                </a:r>
                <a14:m>
                  <m:oMath xmlns:m="http://schemas.openxmlformats.org/officeDocument/2006/math">
                    <m:sSub>
                      <m:sSubPr>
                        <m:ctrlPr>
                          <a:rPr lang="en-US" sz="2400" i="1">
                            <a:latin typeface="Cambria Math"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b="0" i="1" smtClean="0">
                        <a:latin typeface="Cambria Math" charset="0"/>
                      </a:rPr>
                      <m:t>,</m:t>
                    </m:r>
                    <m:r>
                      <a:rPr lang="en-US" sz="2400" i="1">
                        <a:latin typeface="Cambria Math" charset="0"/>
                        <a:ea typeface="Cambria Math" charset="0"/>
                        <a:cs typeface="Cambria Math" charset="0"/>
                      </a:rPr>
                      <m:t>𝜎</m:t>
                    </m:r>
                    <m:d>
                      <m:dPr>
                        <m:begChr m:val="|"/>
                        <m:ctrlPr>
                          <a:rPr lang="en-US" sz="2400" b="0" i="1" smtClean="0">
                            <a:latin typeface="Cambria Math" charset="0"/>
                            <a:ea typeface="Cambria Math" charset="0"/>
                            <a:cs typeface="Cambria Math" charset="0"/>
                          </a:rPr>
                        </m:ctrlPr>
                      </m:dPr>
                      <m:e>
                        <m:r>
                          <a:rPr lang="en-US" sz="2400" b="0" i="1" smtClean="0">
                            <a:latin typeface="Cambria Math" charset="0"/>
                            <a:ea typeface="Cambria Math" charset="0"/>
                            <a:cs typeface="Cambria Math" charset="0"/>
                          </a:rPr>
                          <m:t>𝐷</m:t>
                        </m:r>
                      </m:e>
                    </m:d>
                    <m:r>
                      <a:rPr lang="en-US" sz="2400" b="0" i="1" smtClean="0">
                        <a:latin typeface="Cambria Math" charset="0"/>
                        <a:ea typeface="Cambria Math" charset="0"/>
                        <a:cs typeface="Cambria Math" charset="0"/>
                      </a:rPr>
                      <m:t>=</m:t>
                    </m:r>
                    <m:f>
                      <m:fPr>
                        <m:ctrlPr>
                          <a:rPr lang="bg-BG" sz="2400" b="0" i="1" smtClean="0">
                            <a:latin typeface="Cambria Math" charset="0"/>
                            <a:ea typeface="Cambria Math" charset="0"/>
                            <a:cs typeface="Cambria Math" charset="0"/>
                          </a:rPr>
                        </m:ctrlPr>
                      </m:fPr>
                      <m:num>
                        <m:r>
                          <a:rPr lang="en-US" sz="2400" b="0" i="1" smtClean="0">
                            <a:latin typeface="Cambria Math" charset="0"/>
                            <a:ea typeface="Cambria Math" charset="0"/>
                            <a:cs typeface="Cambria Math" charset="0"/>
                          </a:rPr>
                          <m:t>𝑝</m:t>
                        </m:r>
                        <m:d>
                          <m:dPr>
                            <m:ctrlPr>
                              <a:rPr lang="en-US" sz="2400" b="0" i="1" smtClean="0">
                                <a:latin typeface="Cambria Math" charset="0"/>
                                <a:ea typeface="Cambria Math" charset="0"/>
                                <a:cs typeface="Cambria Math" charset="0"/>
                              </a:rPr>
                            </m:ctrlPr>
                          </m:dPr>
                          <m:e>
                            <m:r>
                              <a:rPr lang="en-US" sz="2400" b="0" i="1" smtClean="0">
                                <a:latin typeface="Cambria Math" charset="0"/>
                                <a:ea typeface="Cambria Math" charset="0"/>
                                <a:cs typeface="Cambria Math" charset="0"/>
                              </a:rPr>
                              <m:t>𝐷</m:t>
                            </m:r>
                          </m:e>
                          <m:e>
                            <m:sSub>
                              <m:sSubPr>
                                <m:ctrlPr>
                                  <a:rPr lang="en-US" sz="2400" i="1">
                                    <a:latin typeface="Cambria Math" charset="0"/>
                                  </a:rPr>
                                </m:ctrlPr>
                              </m:sSubPr>
                              <m:e>
                                <m:r>
                                  <a:rPr lang="en-US" sz="2400" i="1">
                                    <a:latin typeface="Cambria Math" charset="0"/>
                                    <a:ea typeface="Cambria Math" charset="0"/>
                                    <a:cs typeface="Cambria Math" charset="0"/>
                                  </a:rPr>
                                  <m:t>𝛽</m:t>
                                </m:r>
                              </m:e>
                              <m:sub>
                                <m:r>
                                  <a:rPr lang="en-US" sz="2400" i="1">
                                    <a:latin typeface="Cambria Math" charset="0"/>
                                  </a:rPr>
                                  <m:t>0</m:t>
                                </m:r>
                              </m:sub>
                            </m:sSub>
                            <m:r>
                              <m:rPr>
                                <m:nor/>
                              </m:rPr>
                              <a:rPr lang="en-US" sz="2400" dirty="0"/>
                              <m:t>, </m:t>
                            </m:r>
                            <m:sSub>
                              <m:sSubPr>
                                <m:ctrlPr>
                                  <a:rPr lang="en-US" sz="2400" i="1">
                                    <a:latin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rPr>
                              <m:t>,</m:t>
                            </m:r>
                            <m:r>
                              <a:rPr lang="en-US" sz="2400" i="1">
                                <a:latin typeface="Cambria Math" charset="0"/>
                                <a:ea typeface="Cambria Math" charset="0"/>
                                <a:cs typeface="Cambria Math" charset="0"/>
                              </a:rPr>
                              <m:t>𝜎</m:t>
                            </m:r>
                          </m:e>
                        </m:d>
                        <m:r>
                          <a:rPr lang="en-US" sz="2400" b="0" i="1" smtClean="0">
                            <a:latin typeface="Cambria Math" charset="0"/>
                            <a:ea typeface="Cambria Math" charset="0"/>
                            <a:cs typeface="Cambria Math" charset="0"/>
                          </a:rPr>
                          <m:t>𝑝</m:t>
                        </m:r>
                        <m:r>
                          <a:rPr lang="en-US" sz="2400" b="0" i="1" smtClean="0">
                            <a:latin typeface="Cambria Math" charset="0"/>
                            <a:ea typeface="Cambria Math" charset="0"/>
                            <a:cs typeface="Cambria Math" charset="0"/>
                          </a:rPr>
                          <m:t>(</m:t>
                        </m:r>
                        <m:sSub>
                          <m:sSubPr>
                            <m:ctrlPr>
                              <a:rPr lang="en-US" sz="2400" i="1">
                                <a:latin typeface="Cambria Math" charset="0"/>
                              </a:rPr>
                            </m:ctrlPr>
                          </m:sSubPr>
                          <m:e>
                            <m:r>
                              <a:rPr lang="en-US" sz="2400" i="1">
                                <a:latin typeface="Cambria Math" charset="0"/>
                                <a:ea typeface="Cambria Math" charset="0"/>
                                <a:cs typeface="Cambria Math" charset="0"/>
                              </a:rPr>
                              <m:t>𝛽</m:t>
                            </m:r>
                          </m:e>
                          <m:sub>
                            <m:r>
                              <a:rPr lang="en-US" sz="2400" i="1">
                                <a:latin typeface="Cambria Math" charset="0"/>
                              </a:rPr>
                              <m:t>0</m:t>
                            </m:r>
                          </m:sub>
                        </m:sSub>
                        <m:r>
                          <m:rPr>
                            <m:nor/>
                          </m:rPr>
                          <a:rPr lang="en-US" sz="2400" dirty="0"/>
                          <m:t>, </m:t>
                        </m:r>
                        <m:sSub>
                          <m:sSubPr>
                            <m:ctrlPr>
                              <a:rPr lang="en-US" sz="2400" i="1">
                                <a:latin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rPr>
                          <m:t>,</m:t>
                        </m:r>
                        <m:r>
                          <a:rPr lang="en-US" sz="2400" i="1">
                            <a:latin typeface="Cambria Math" charset="0"/>
                            <a:ea typeface="Cambria Math" charset="0"/>
                            <a:cs typeface="Cambria Math" charset="0"/>
                          </a:rPr>
                          <m:t>𝜎</m:t>
                        </m:r>
                        <m:r>
                          <a:rPr lang="en-US" sz="2400" b="0" i="1" smtClean="0">
                            <a:latin typeface="Cambria Math" charset="0"/>
                            <a:ea typeface="Cambria Math" charset="0"/>
                            <a:cs typeface="Cambria Math" charset="0"/>
                          </a:rPr>
                          <m:t>)</m:t>
                        </m:r>
                      </m:num>
                      <m:den>
                        <m:nary>
                          <m:naryPr>
                            <m:chr m:val="∭"/>
                            <m:limLoc m:val="undOvr"/>
                            <m:subHide m:val="on"/>
                            <m:supHide m:val="on"/>
                            <m:ctrlPr>
                              <a:rPr lang="bg-BG" sz="2400" b="0" i="1" smtClean="0">
                                <a:latin typeface="Cambria Math" charset="0"/>
                                <a:ea typeface="Cambria Math" charset="0"/>
                                <a:cs typeface="Cambria Math" charset="0"/>
                              </a:rPr>
                            </m:ctrlPr>
                          </m:naryPr>
                          <m:sub/>
                          <m:sup/>
                          <m:e>
                            <m:sSub>
                              <m:sSubPr>
                                <m:ctrlPr>
                                  <a:rPr lang="en-US" sz="2400" i="1">
                                    <a:latin typeface="Cambria Math" charset="0"/>
                                  </a:rPr>
                                </m:ctrlPr>
                              </m:sSubPr>
                              <m:e>
                                <m:r>
                                  <a:rPr lang="en-US" sz="2400" b="0" i="1" smtClean="0">
                                    <a:latin typeface="Cambria Math" charset="0"/>
                                  </a:rPr>
                                  <m:t>𝑝</m:t>
                                </m:r>
                                <m:r>
                                  <a:rPr lang="en-US" sz="2400" b="0" i="1" smtClean="0">
                                    <a:latin typeface="Cambria Math" charset="0"/>
                                  </a:rPr>
                                  <m:t>(</m:t>
                                </m:r>
                                <m:r>
                                  <a:rPr lang="en-US" sz="2400" b="0" i="1" smtClean="0">
                                    <a:latin typeface="Cambria Math" charset="0"/>
                                  </a:rPr>
                                  <m:t>𝐷</m:t>
                                </m:r>
                                <m:r>
                                  <a:rPr lang="en-US" sz="2400" b="0" i="1" smtClean="0">
                                    <a:latin typeface="Cambria Math" charset="0"/>
                                  </a:rPr>
                                  <m:t>|</m:t>
                                </m:r>
                                <m:r>
                                  <a:rPr lang="en-US" sz="2400" i="1">
                                    <a:latin typeface="Cambria Math" charset="0"/>
                                    <a:ea typeface="Cambria Math" charset="0"/>
                                    <a:cs typeface="Cambria Math" charset="0"/>
                                  </a:rPr>
                                  <m:t>𝛽</m:t>
                                </m:r>
                              </m:e>
                              <m:sub>
                                <m:r>
                                  <a:rPr lang="en-US" sz="2400" i="1">
                                    <a:latin typeface="Cambria Math" charset="0"/>
                                  </a:rPr>
                                  <m:t>0</m:t>
                                </m:r>
                              </m:sub>
                            </m:sSub>
                            <m:r>
                              <m:rPr>
                                <m:nor/>
                              </m:rPr>
                              <a:rPr lang="en-US" sz="2400" dirty="0"/>
                              <m:t>, </m:t>
                            </m:r>
                            <m:sSub>
                              <m:sSubPr>
                                <m:ctrlPr>
                                  <a:rPr lang="en-US" sz="2400" i="1">
                                    <a:latin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rPr>
                              <m:t>,</m:t>
                            </m:r>
                            <m:r>
                              <a:rPr lang="en-US" sz="2400" i="1">
                                <a:latin typeface="Cambria Math" charset="0"/>
                                <a:ea typeface="Cambria Math" charset="0"/>
                                <a:cs typeface="Cambria Math" charset="0"/>
                              </a:rPr>
                              <m:t>𝜎</m:t>
                            </m:r>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r>
                              <a:rPr lang="en-US" sz="2400" b="0" i="1" smtClean="0">
                                <a:latin typeface="Cambria Math" charset="0"/>
                                <a:ea typeface="Cambria Math" charset="0"/>
                                <a:cs typeface="Cambria Math" charset="0"/>
                              </a:rPr>
                              <m:t>(</m:t>
                            </m:r>
                            <m:sSub>
                              <m:sSubPr>
                                <m:ctrlPr>
                                  <a:rPr lang="en-US" sz="2400" i="1">
                                    <a:latin typeface="Cambria Math" charset="0"/>
                                  </a:rPr>
                                </m:ctrlPr>
                              </m:sSubPr>
                              <m:e>
                                <m:r>
                                  <a:rPr lang="en-US" sz="2400" i="1">
                                    <a:latin typeface="Cambria Math" charset="0"/>
                                    <a:ea typeface="Cambria Math" charset="0"/>
                                    <a:cs typeface="Cambria Math" charset="0"/>
                                  </a:rPr>
                                  <m:t>𝛽</m:t>
                                </m:r>
                              </m:e>
                              <m:sub>
                                <m:r>
                                  <a:rPr lang="en-US" sz="2400" i="1">
                                    <a:latin typeface="Cambria Math" charset="0"/>
                                  </a:rPr>
                                  <m:t>0</m:t>
                                </m:r>
                              </m:sub>
                            </m:sSub>
                            <m:r>
                              <m:rPr>
                                <m:nor/>
                              </m:rPr>
                              <a:rPr lang="en-US" sz="2400" dirty="0"/>
                              <m:t>, </m:t>
                            </m:r>
                            <m:sSub>
                              <m:sSubPr>
                                <m:ctrlPr>
                                  <a:rPr lang="en-US" sz="2400" i="1">
                                    <a:latin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rPr>
                              <m:t>,</m:t>
                            </m:r>
                            <m:r>
                              <a:rPr lang="en-US" sz="2400" i="1">
                                <a:latin typeface="Cambria Math" charset="0"/>
                                <a:ea typeface="Cambria Math" charset="0"/>
                                <a:cs typeface="Cambria Math" charset="0"/>
                              </a:rPr>
                              <m:t>𝜎</m:t>
                            </m:r>
                            <m:r>
                              <a:rPr lang="en-US" sz="2400" b="0" i="1" smtClean="0">
                                <a:latin typeface="Cambria Math" charset="0"/>
                                <a:ea typeface="Cambria Math" charset="0"/>
                                <a:cs typeface="Cambria Math" charset="0"/>
                              </a:rPr>
                              <m:t>)</m:t>
                            </m:r>
                            <m:sSub>
                              <m:sSubPr>
                                <m:ctrlPr>
                                  <a:rPr lang="en-US" sz="2400" i="1" smtClean="0">
                                    <a:latin typeface="Cambria Math" charset="0"/>
                                  </a:rPr>
                                </m:ctrlPr>
                              </m:sSubPr>
                              <m:e>
                                <m:r>
                                  <a:rPr lang="en-US" sz="2400" b="0" i="1" smtClean="0">
                                    <a:latin typeface="Cambria Math" charset="0"/>
                                  </a:rPr>
                                  <m:t>𝑑</m:t>
                                </m:r>
                                <m:r>
                                  <a:rPr lang="en-US" sz="2400" i="1">
                                    <a:latin typeface="Cambria Math" charset="0"/>
                                    <a:ea typeface="Cambria Math" charset="0"/>
                                    <a:cs typeface="Cambria Math" charset="0"/>
                                  </a:rPr>
                                  <m:t>𝛽</m:t>
                                </m:r>
                              </m:e>
                              <m:sub>
                                <m:r>
                                  <a:rPr lang="en-US" sz="2400" i="1">
                                    <a:latin typeface="Cambria Math" charset="0"/>
                                  </a:rPr>
                                  <m:t>0</m:t>
                                </m:r>
                              </m:sub>
                            </m:sSub>
                            <m:r>
                              <a:rPr lang="en-US" sz="2400" b="0" i="1" smtClean="0">
                                <a:latin typeface="Cambria Math" charset="0"/>
                              </a:rPr>
                              <m:t>𝑑</m:t>
                            </m:r>
                            <m:sSub>
                              <m:sSubPr>
                                <m:ctrlPr>
                                  <a:rPr lang="en-US" sz="2400" i="1">
                                    <a:latin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𝑑</m:t>
                            </m:r>
                            <m:r>
                              <a:rPr lang="en-US" sz="2400" i="1">
                                <a:latin typeface="Cambria Math" charset="0"/>
                                <a:ea typeface="Cambria Math" charset="0"/>
                                <a:cs typeface="Cambria Math" charset="0"/>
                              </a:rPr>
                              <m:t>𝜎</m:t>
                            </m:r>
                          </m:e>
                        </m:nary>
                      </m:den>
                    </m:f>
                  </m:oMath>
                </a14:m>
                <a:r>
                  <a:rPr lang="en-US" sz="2400" dirty="0" smtClean="0"/>
                  <a:t> </a:t>
                </a:r>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884639" y="3485870"/>
                <a:ext cx="7672855" cy="789383"/>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650960" y="4701694"/>
                <a:ext cx="5052447" cy="15910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charset="0"/>
                            </a:rPr>
                          </m:ctrlPr>
                        </m:sSubPr>
                        <m:e>
                          <m:r>
                            <a:rPr lang="en-US" sz="2400" i="1">
                              <a:latin typeface="Cambria Math" charset="0"/>
                              <a:ea typeface="Cambria Math" charset="0"/>
                              <a:cs typeface="Cambria Math" charset="0"/>
                            </a:rPr>
                            <m:t>𝛽</m:t>
                          </m:r>
                        </m:e>
                        <m:sub>
                          <m:r>
                            <a:rPr lang="en-US" sz="2400" i="1">
                              <a:latin typeface="Cambria Math" charset="0"/>
                            </a:rPr>
                            <m:t>0</m:t>
                          </m:r>
                        </m:sub>
                      </m:sSub>
                      <m:r>
                        <a:rPr lang="en-US" sz="2400" i="1">
                          <a:latin typeface="Cambria Math" charset="0"/>
                        </a:rPr>
                        <m:t> ~ </m:t>
                      </m:r>
                      <m:r>
                        <a:rPr lang="en-US" sz="2400" i="1">
                          <a:latin typeface="Cambria Math" charset="0"/>
                        </a:rPr>
                        <m:t>𝑁</m:t>
                      </m:r>
                      <m:d>
                        <m:dPr>
                          <m:ctrlPr>
                            <a:rPr lang="en-US" sz="2400" i="1">
                              <a:latin typeface="Cambria Math" charset="0"/>
                            </a:rPr>
                          </m:ctrlPr>
                        </m:dPr>
                        <m:e>
                          <m:r>
                            <a:rPr lang="en-US" sz="2400" i="1">
                              <a:latin typeface="Cambria Math" charset="0"/>
                            </a:rPr>
                            <m:t>0, 1 </m:t>
                          </m:r>
                          <m:r>
                            <a:rPr lang="en-US" sz="2400" i="1">
                              <a:latin typeface="Cambria Math" charset="0"/>
                              <a:ea typeface="Cambria Math" charset="0"/>
                              <a:cs typeface="Cambria Math" charset="0"/>
                            </a:rPr>
                            <m:t>× </m:t>
                          </m:r>
                          <m:sSup>
                            <m:sSupPr>
                              <m:ctrlPr>
                                <a:rPr lang="en-US" sz="2400" i="1">
                                  <a:latin typeface="Cambria Math" charset="0"/>
                                  <a:ea typeface="Cambria Math" charset="0"/>
                                  <a:cs typeface="Cambria Math" charset="0"/>
                                </a:rPr>
                              </m:ctrlPr>
                            </m:sSupPr>
                            <m:e>
                              <m:r>
                                <a:rPr lang="en-US" sz="2400" i="1">
                                  <a:latin typeface="Cambria Math" charset="0"/>
                                  <a:ea typeface="Cambria Math" charset="0"/>
                                  <a:cs typeface="Cambria Math" charset="0"/>
                                </a:rPr>
                                <m:t>10</m:t>
                              </m:r>
                            </m:e>
                            <m:sup>
                              <m:r>
                                <a:rPr lang="en-US" sz="2400" i="1">
                                  <a:latin typeface="Cambria Math" charset="0"/>
                                  <a:ea typeface="Cambria Math" charset="0"/>
                                  <a:cs typeface="Cambria Math" charset="0"/>
                                </a:rPr>
                                <m:t>−6</m:t>
                              </m:r>
                            </m:sup>
                          </m:sSup>
                        </m:e>
                      </m:d>
                    </m:oMath>
                  </m:oMathPara>
                </a14:m>
                <a:endParaRPr lang="en-US" sz="2400" dirty="0">
                  <a:ea typeface="Cambria Math" charset="0"/>
                  <a:cs typeface="Cambria Math"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rPr>
                        <m:t> ~ </m:t>
                      </m:r>
                      <m:r>
                        <a:rPr lang="en-US" sz="2400" i="1">
                          <a:latin typeface="Cambria Math" charset="0"/>
                        </a:rPr>
                        <m:t>𝑁</m:t>
                      </m:r>
                      <m:r>
                        <a:rPr lang="en-US" sz="2400" i="1">
                          <a:latin typeface="Cambria Math" charset="0"/>
                        </a:rPr>
                        <m:t>(0, 1 × </m:t>
                      </m:r>
                      <m:sSup>
                        <m:sSupPr>
                          <m:ctrlPr>
                            <a:rPr lang="en-US" sz="2400" i="1">
                              <a:latin typeface="Cambria Math" charset="0"/>
                              <a:ea typeface="Cambria Math" charset="0"/>
                              <a:cs typeface="Cambria Math" charset="0"/>
                            </a:rPr>
                          </m:ctrlPr>
                        </m:sSupPr>
                        <m:e>
                          <m:r>
                            <a:rPr lang="en-US" sz="2400" i="1">
                              <a:latin typeface="Cambria Math" charset="0"/>
                              <a:ea typeface="Cambria Math" charset="0"/>
                              <a:cs typeface="Cambria Math" charset="0"/>
                            </a:rPr>
                            <m:t>10</m:t>
                          </m:r>
                        </m:e>
                        <m:sup>
                          <m:r>
                            <a:rPr lang="en-US" sz="2400" i="1">
                              <a:latin typeface="Cambria Math" charset="0"/>
                              <a:ea typeface="Cambria Math" charset="0"/>
                              <a:cs typeface="Cambria Math" charset="0"/>
                            </a:rPr>
                            <m:t>−6</m:t>
                          </m:r>
                        </m:sup>
                      </m:sSup>
                      <m:r>
                        <a:rPr lang="en-US" sz="2400" i="1">
                          <a:latin typeface="Cambria Math" charset="0"/>
                          <a:ea typeface="Cambria Math" charset="0"/>
                          <a:cs typeface="Cambria Math" charset="0"/>
                        </a:rPr>
                        <m:t>)</m:t>
                      </m:r>
                    </m:oMath>
                  </m:oMathPara>
                </a14:m>
                <a:endParaRPr lang="en-US" sz="2400" dirty="0"/>
              </a:p>
              <a:p>
                <a:pPr/>
                <a14:m>
                  <m:oMathPara xmlns:m="http://schemas.openxmlformats.org/officeDocument/2006/math">
                    <m:oMathParaPr>
                      <m:jc m:val="centerGroup"/>
                    </m:oMathParaPr>
                    <m:oMath xmlns:m="http://schemas.openxmlformats.org/officeDocument/2006/math">
                      <m:r>
                        <a:rPr lang="en-US" sz="2400" i="1">
                          <a:latin typeface="Cambria Math" charset="0"/>
                        </a:rPr>
                        <m:t>𝑡𝑎𝑢</m:t>
                      </m:r>
                      <m:r>
                        <a:rPr lang="en-US" sz="2400" i="1">
                          <a:latin typeface="Cambria Math" charset="0"/>
                        </a:rPr>
                        <m:t> ~ </m:t>
                      </m:r>
                      <m:r>
                        <a:rPr lang="en-US" sz="2400" i="1">
                          <a:latin typeface="Cambria Math" charset="0"/>
                        </a:rPr>
                        <m:t>𝐺𝑎𝑚𝑚𝑎</m:t>
                      </m:r>
                      <m:r>
                        <a:rPr lang="en-US" sz="2400" i="1">
                          <a:latin typeface="Cambria Math" charset="0"/>
                        </a:rPr>
                        <m:t>(0.001, 0.001)</m:t>
                      </m:r>
                    </m:oMath>
                  </m:oMathPara>
                </a14:m>
                <a:endParaRPr lang="en-US" sz="2400" dirty="0"/>
              </a:p>
              <a:p>
                <a:pPr/>
                <a14:m>
                  <m:oMathPara xmlns:m="http://schemas.openxmlformats.org/officeDocument/2006/math">
                    <m:oMathParaPr>
                      <m:jc m:val="centerGroup"/>
                    </m:oMathParaPr>
                    <m:oMath xmlns:m="http://schemas.openxmlformats.org/officeDocument/2006/math">
                      <m:r>
                        <a:rPr lang="en-US" sz="2400" i="1">
                          <a:latin typeface="Cambria Math" charset="0"/>
                          <a:ea typeface="Cambria Math" charset="0"/>
                          <a:cs typeface="Cambria Math" charset="0"/>
                        </a:rPr>
                        <m:t>𝜎</m:t>
                      </m:r>
                      <m:r>
                        <a:rPr lang="en-US" sz="2400" i="1">
                          <a:latin typeface="Cambria Math" charset="0"/>
                        </a:rPr>
                        <m:t>~ 1/</m:t>
                      </m:r>
                      <m:rad>
                        <m:radPr>
                          <m:degHide m:val="on"/>
                          <m:ctrlPr>
                            <a:rPr lang="en-US" sz="2400" i="1">
                              <a:latin typeface="Cambria Math" charset="0"/>
                            </a:rPr>
                          </m:ctrlPr>
                        </m:radPr>
                        <m:deg/>
                        <m:e>
                          <m:r>
                            <a:rPr lang="en-US" sz="2400" i="1">
                              <a:latin typeface="Cambria Math" charset="0"/>
                            </a:rPr>
                            <m:t>𝑡𝑎𝑢</m:t>
                          </m:r>
                        </m:e>
                      </m:rad>
                    </m:oMath>
                  </m:oMathPara>
                </a14:m>
                <a:endParaRPr lang="en-US" sz="2400" dirty="0"/>
              </a:p>
            </p:txBody>
          </p:sp>
        </mc:Choice>
        <mc:Fallback xmlns="">
          <p:sp>
            <p:nvSpPr>
              <p:cNvPr id="8" name="TextBox 7"/>
              <p:cNvSpPr txBox="1">
                <a:spLocks noRot="1" noChangeAspect="1" noMove="1" noResize="1" noEditPoints="1" noAdjustHandles="1" noChangeArrowheads="1" noChangeShapeType="1" noTextEdit="1"/>
              </p:cNvSpPr>
              <p:nvPr/>
            </p:nvSpPr>
            <p:spPr>
              <a:xfrm>
                <a:off x="1650960" y="4701694"/>
                <a:ext cx="5052447" cy="1591077"/>
              </a:xfrm>
              <a:prstGeom prst="rect">
                <a:avLst/>
              </a:prstGeom>
              <a:blipFill rotWithShape="0">
                <a:blip r:embed="rId6"/>
                <a:stretch>
                  <a:fillRect t="-29885" b="-13027"/>
                </a:stretch>
              </a:blipFill>
            </p:spPr>
            <p:txBody>
              <a:bodyPr/>
              <a:lstStyle/>
              <a:p>
                <a:r>
                  <a:rPr lang="en-US">
                    <a:noFill/>
                  </a:rPr>
                  <a:t> </a:t>
                </a:r>
              </a:p>
            </p:txBody>
          </p:sp>
        </mc:Fallback>
      </mc:AlternateContent>
    </p:spTree>
    <p:extLst>
      <p:ext uri="{BB962C8B-B14F-4D97-AF65-F5344CB8AC3E}">
        <p14:creationId xmlns:p14="http://schemas.microsoft.com/office/powerpoint/2010/main" val="10964710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Gibbs sampler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8162" y="2686050"/>
            <a:ext cx="11229237" cy="3294291"/>
          </a:xfrm>
          <a:ln w="50800" cap="rnd">
            <a:solidFill>
              <a:schemeClr val="tx1">
                <a:lumMod val="75000"/>
              </a:schemeClr>
            </a:solidFill>
            <a:bevel/>
          </a:ln>
        </p:spPr>
      </p:pic>
    </p:spTree>
    <p:extLst>
      <p:ext uri="{BB962C8B-B14F-4D97-AF65-F5344CB8AC3E}">
        <p14:creationId xmlns:p14="http://schemas.microsoft.com/office/powerpoint/2010/main" val="8695554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a:t>
            </a:r>
            <a:endParaRPr lang="en-US" dirty="0"/>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1" t="50161" r="-227"/>
          <a:stretch/>
        </p:blipFill>
        <p:spPr>
          <a:xfrm>
            <a:off x="837423" y="2881622"/>
            <a:ext cx="6300787" cy="3194051"/>
          </a:xfrm>
          <a:ln w="50800" cap="rnd">
            <a:solidFill>
              <a:schemeClr val="tx1">
                <a:lumMod val="75000"/>
              </a:schemeClr>
            </a:solidFill>
            <a:bevel/>
          </a:ln>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50208" r="47161"/>
          <a:stretch/>
        </p:blipFill>
        <p:spPr>
          <a:xfrm>
            <a:off x="8236004" y="2881622"/>
            <a:ext cx="2959100" cy="3198504"/>
          </a:xfrm>
          <a:prstGeom prst="rect">
            <a:avLst/>
          </a:prstGeom>
          <a:ln w="50800" cap="rnd">
            <a:solidFill>
              <a:schemeClr val="tx1">
                <a:lumMod val="75000"/>
              </a:schemeClr>
            </a:solidFill>
            <a:bevel/>
          </a:ln>
        </p:spPr>
      </p:pic>
    </p:spTree>
    <p:extLst>
      <p:ext uri="{BB962C8B-B14F-4D97-AF65-F5344CB8AC3E}">
        <p14:creationId xmlns:p14="http://schemas.microsoft.com/office/powerpoint/2010/main" val="15859881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it good for?</a:t>
            </a:r>
            <a:endParaRPr lang="en-US" dirty="0"/>
          </a:p>
        </p:txBody>
      </p:sp>
      <p:sp>
        <p:nvSpPr>
          <p:cNvPr id="3" name="Content Placeholder 2"/>
          <p:cNvSpPr>
            <a:spLocks noGrp="1"/>
          </p:cNvSpPr>
          <p:nvPr>
            <p:ph idx="1"/>
          </p:nvPr>
        </p:nvSpPr>
        <p:spPr/>
        <p:txBody>
          <a:bodyPr>
            <a:normAutofit/>
          </a:bodyPr>
          <a:lstStyle/>
          <a:p>
            <a:pPr>
              <a:buFont typeface="Courier New" panose="02070309020205020404" pitchFamily="49" charset="0"/>
              <a:buChar char="o"/>
            </a:pPr>
            <a:r>
              <a:rPr lang="en-US" sz="3600" dirty="0" smtClean="0"/>
              <a:t> Complex distributions over high-dimensional 	spaces</a:t>
            </a:r>
          </a:p>
          <a:p>
            <a:pPr>
              <a:buFont typeface="Courier New" panose="02070309020205020404" pitchFamily="49" charset="0"/>
              <a:buChar char="o"/>
            </a:pPr>
            <a:r>
              <a:rPr lang="en-US" sz="3600" dirty="0"/>
              <a:t> </a:t>
            </a:r>
            <a:r>
              <a:rPr lang="en-US" sz="3600" dirty="0" smtClean="0"/>
              <a:t>No way to characterize distributions analytically</a:t>
            </a:r>
          </a:p>
          <a:p>
            <a:pPr marL="0" indent="0">
              <a:buNone/>
            </a:pPr>
            <a:endParaRPr lang="en-US" sz="2800" dirty="0"/>
          </a:p>
        </p:txBody>
      </p:sp>
    </p:spTree>
    <p:extLst>
      <p:ext uri="{BB962C8B-B14F-4D97-AF65-F5344CB8AC3E}">
        <p14:creationId xmlns:p14="http://schemas.microsoft.com/office/powerpoint/2010/main" val="13564038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24128" y="2301498"/>
                <a:ext cx="9720073" cy="4023360"/>
              </a:xfrm>
            </p:spPr>
            <p:txBody>
              <a:bodyPr/>
              <a:lstStyle/>
              <a:p>
                <a14:m>
                  <m:oMath xmlns:m="http://schemas.openxmlformats.org/officeDocument/2006/math">
                    <a:fld id="{C3177FDE-A28B-EA40-BCFD-8885C826825A}" type="mathplaceholder">
                      <a:rPr lang="en-US" i="1" smtClean="0">
                        <a:latin typeface="Cambria Math" charset="0"/>
                      </a:rPr>
                      <a:t>Type equation here.</a:t>
                    </a:fld>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24128" y="2301498"/>
                <a:ext cx="9720073" cy="4023360"/>
              </a:xfrm>
              <a:blipFill rotWithShape="0">
                <a:blip r:embed="rId3"/>
                <a:stretch>
                  <a:fillRect t="-11667"/>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1964923" y="945397"/>
            <a:ext cx="8069223" cy="5162092"/>
          </a:xfrm>
          <a:prstGeom prst="rect">
            <a:avLst/>
          </a:prstGeom>
          <a:ln w="50800" cap="rnd">
            <a:solidFill>
              <a:schemeClr val="tx1">
                <a:lumMod val="75000"/>
              </a:schemeClr>
            </a:solidFill>
            <a:bevel/>
          </a:ln>
        </p:spPr>
      </p:pic>
    </p:spTree>
    <p:extLst>
      <p:ext uri="{BB962C8B-B14F-4D97-AF65-F5344CB8AC3E}">
        <p14:creationId xmlns:p14="http://schemas.microsoft.com/office/powerpoint/2010/main" val="17788782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stretch>
            <a:fillRect/>
          </a:stretch>
        </p:blipFill>
        <p:spPr>
          <a:xfrm>
            <a:off x="2213027" y="929900"/>
            <a:ext cx="7899259" cy="5053362"/>
          </a:xfrm>
          <a:prstGeom prst="rect">
            <a:avLst/>
          </a:prstGeom>
          <a:ln w="50800" cap="rnd">
            <a:solidFill>
              <a:schemeClr val="tx1">
                <a:lumMod val="75000"/>
              </a:schemeClr>
            </a:solidFill>
            <a:bevel/>
          </a:ln>
        </p:spPr>
      </p:pic>
    </p:spTree>
    <p:extLst>
      <p:ext uri="{BB962C8B-B14F-4D97-AF65-F5344CB8AC3E}">
        <p14:creationId xmlns:p14="http://schemas.microsoft.com/office/powerpoint/2010/main" val="6845702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Programming considerations</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sz="3600" dirty="0" smtClean="0"/>
              <a:t> use log values to avoid overflow and underflow</a:t>
            </a:r>
          </a:p>
          <a:p>
            <a:pPr>
              <a:buFont typeface="Arial" charset="0"/>
              <a:buChar char="•"/>
            </a:pPr>
            <a:r>
              <a:rPr lang="en-US" sz="3600" dirty="0" smtClean="0"/>
              <a:t> R only has 4 random number generators</a:t>
            </a:r>
            <a:endParaRPr lang="en-US" sz="3600" dirty="0"/>
          </a:p>
        </p:txBody>
      </p:sp>
    </p:spTree>
    <p:extLst>
      <p:ext uri="{BB962C8B-B14F-4D97-AF65-F5344CB8AC3E}">
        <p14:creationId xmlns:p14="http://schemas.microsoft.com/office/powerpoint/2010/main" val="13717170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a:xfrm>
            <a:off x="1024128" y="1828800"/>
            <a:ext cx="9720073" cy="4480560"/>
          </a:xfrm>
        </p:spPr>
        <p:txBody>
          <a:bodyPr/>
          <a:lstStyle/>
          <a:p>
            <a:r>
              <a:rPr lang="en-US" dirty="0" err="1" smtClean="0"/>
              <a:t>Andrieu</a:t>
            </a:r>
            <a:r>
              <a:rPr lang="en-US" dirty="0" smtClean="0"/>
              <a:t>, C., </a:t>
            </a:r>
            <a:r>
              <a:rPr lang="en-US" dirty="0" err="1" smtClean="0"/>
              <a:t>Freitas</a:t>
            </a:r>
            <a:r>
              <a:rPr lang="en-US" dirty="0" smtClean="0"/>
              <a:t>, N. D., </a:t>
            </a:r>
            <a:r>
              <a:rPr lang="en-US" dirty="0" err="1" smtClean="0"/>
              <a:t>Doucet</a:t>
            </a:r>
            <a:r>
              <a:rPr lang="en-US" dirty="0" smtClean="0"/>
              <a:t>, A., &amp; Jordan, M. An Introduction to MCMC for Machine Learning. </a:t>
            </a:r>
            <a:r>
              <a:rPr lang="en-US" i="1" dirty="0" smtClean="0"/>
              <a:t>Machine Learning</a:t>
            </a:r>
            <a:r>
              <a:rPr lang="en-US" dirty="0" smtClean="0"/>
              <a:t>, 50, 5-43, 2003.</a:t>
            </a:r>
          </a:p>
          <a:p>
            <a:r>
              <a:rPr lang="en-US" dirty="0" smtClean="0"/>
              <a:t>Givens, G. &amp; </a:t>
            </a:r>
            <a:r>
              <a:rPr lang="en-US" dirty="0" err="1" smtClean="0"/>
              <a:t>Hoeting</a:t>
            </a:r>
            <a:r>
              <a:rPr lang="en-US" dirty="0" smtClean="0"/>
              <a:t>, J. </a:t>
            </a:r>
            <a:r>
              <a:rPr lang="en-US" i="1" dirty="0" smtClean="0"/>
              <a:t>Computational Statistics</a:t>
            </a:r>
            <a:r>
              <a:rPr lang="en-US" dirty="0" smtClean="0"/>
              <a:t>. Wiley, 2005.</a:t>
            </a:r>
          </a:p>
          <a:p>
            <a:r>
              <a:rPr lang="en-US" dirty="0" err="1" smtClean="0"/>
              <a:t>Kruschke</a:t>
            </a:r>
            <a:r>
              <a:rPr lang="en-US" dirty="0" smtClean="0"/>
              <a:t>, J. </a:t>
            </a:r>
            <a:r>
              <a:rPr lang="en-US" i="1" dirty="0" smtClean="0"/>
              <a:t>Doing Bayesian Data Analysis</a:t>
            </a:r>
            <a:r>
              <a:rPr lang="en-US" dirty="0" smtClean="0"/>
              <a:t>. Elsevier Inc. 2015.</a:t>
            </a:r>
          </a:p>
          <a:p>
            <a:r>
              <a:rPr lang="en-US" dirty="0" err="1" smtClean="0"/>
              <a:t>McElreath</a:t>
            </a:r>
            <a:r>
              <a:rPr lang="en-US" dirty="0" smtClean="0"/>
              <a:t>, R. Statistical Rethinking: A Bayesian Course with Examples in R and Stan. CRC Press. Boca Raton, Fl. 2016. </a:t>
            </a:r>
          </a:p>
          <a:p>
            <a:r>
              <a:rPr lang="en-US" dirty="0" err="1" smtClean="0"/>
              <a:t>Yilkdirim</a:t>
            </a:r>
            <a:r>
              <a:rPr lang="en-US" dirty="0" smtClean="0"/>
              <a:t>, I. Bayesian Inference: Gibbs Sampling. 2012.</a:t>
            </a:r>
            <a:endParaRPr lang="en-US" dirty="0"/>
          </a:p>
        </p:txBody>
      </p:sp>
    </p:spTree>
    <p:extLst>
      <p:ext uri="{BB962C8B-B14F-4D97-AF65-F5344CB8AC3E}">
        <p14:creationId xmlns:p14="http://schemas.microsoft.com/office/powerpoint/2010/main" val="18530297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Metropolis algorithm: States example</a:t>
            </a:r>
            <a:endParaRPr lang="en-US" dirty="0"/>
          </a:p>
        </p:txBody>
      </p:sp>
      <p:sp>
        <p:nvSpPr>
          <p:cNvPr id="3" name="Text Placeholder 2"/>
          <p:cNvSpPr>
            <a:spLocks noGrp="1"/>
          </p:cNvSpPr>
          <p:nvPr>
            <p:ph type="body" idx="1"/>
          </p:nvPr>
        </p:nvSpPr>
        <p:spPr/>
        <p:txBody>
          <a:bodyPr>
            <a:normAutofit/>
          </a:bodyPr>
          <a:lstStyle/>
          <a:p>
            <a:r>
              <a:rPr lang="en-US" sz="2800" dirty="0" smtClean="0"/>
              <a:t>The Set-Up</a:t>
            </a:r>
            <a:endParaRPr lang="en-US" sz="2800" dirty="0"/>
          </a:p>
        </p:txBody>
      </p:sp>
      <p:sp>
        <p:nvSpPr>
          <p:cNvPr id="4" name="Content Placeholder 3"/>
          <p:cNvSpPr>
            <a:spLocks noGrp="1"/>
          </p:cNvSpPr>
          <p:nvPr>
            <p:ph sz="half" idx="2"/>
          </p:nvPr>
        </p:nvSpPr>
        <p:spPr/>
        <p:txBody>
          <a:bodyPr/>
          <a:lstStyle/>
          <a:p>
            <a:pPr>
              <a:buFont typeface="Arial" panose="020B0604020202020204" pitchFamily="34" charset="0"/>
              <a:buChar char="•"/>
            </a:pPr>
            <a:r>
              <a:rPr lang="en-US" dirty="0" smtClean="0"/>
              <a:t> Newly elected politician must visit states proportionally to their population. </a:t>
            </a:r>
          </a:p>
          <a:p>
            <a:pPr>
              <a:buFont typeface="Arial" panose="020B0604020202020204" pitchFamily="34" charset="0"/>
              <a:buChar char="•"/>
            </a:pPr>
            <a:r>
              <a:rPr lang="en-US" dirty="0" smtClean="0"/>
              <a:t> There are five states.</a:t>
            </a:r>
          </a:p>
          <a:p>
            <a:pPr>
              <a:buFont typeface="Arial" panose="020B0604020202020204" pitchFamily="34" charset="0"/>
              <a:buChar char="•"/>
            </a:pPr>
            <a:r>
              <a:rPr lang="en-US" dirty="0" smtClean="0"/>
              <a:t> Doesn’t know the states populations, but once on a state he can find out.</a:t>
            </a:r>
          </a:p>
          <a:p>
            <a:pPr>
              <a:buFont typeface="Arial" panose="020B0604020202020204" pitchFamily="34" charset="0"/>
              <a:buChar char="•"/>
            </a:pPr>
            <a:r>
              <a:rPr lang="en-US" dirty="0"/>
              <a:t> </a:t>
            </a:r>
            <a:r>
              <a:rPr lang="en-US" dirty="0" smtClean="0"/>
              <a:t>Can also find out neighboring states.</a:t>
            </a:r>
          </a:p>
          <a:p>
            <a:pPr>
              <a:buFont typeface="Arial" panose="020B0604020202020204" pitchFamily="34" charset="0"/>
              <a:buChar char="•"/>
            </a:pPr>
            <a:r>
              <a:rPr lang="en-US" dirty="0"/>
              <a:t> </a:t>
            </a:r>
            <a:r>
              <a:rPr lang="en-US" dirty="0" smtClean="0"/>
              <a:t>Can’t remember once he’s left.</a:t>
            </a:r>
          </a:p>
          <a:p>
            <a:pPr>
              <a:buFont typeface="Arial" panose="020B0604020202020204" pitchFamily="34" charset="0"/>
              <a:buChar char="•"/>
            </a:pPr>
            <a:endParaRPr lang="en-US" dirty="0" smtClean="0"/>
          </a:p>
          <a:p>
            <a:endParaRPr lang="en-US" dirty="0"/>
          </a:p>
        </p:txBody>
      </p:sp>
      <p:sp>
        <p:nvSpPr>
          <p:cNvPr id="5" name="Text Placeholder 4"/>
          <p:cNvSpPr>
            <a:spLocks noGrp="1"/>
          </p:cNvSpPr>
          <p:nvPr>
            <p:ph type="body" sz="quarter" idx="3"/>
          </p:nvPr>
        </p:nvSpPr>
        <p:spPr/>
        <p:txBody>
          <a:bodyPr>
            <a:normAutofit/>
          </a:bodyPr>
          <a:lstStyle/>
          <a:p>
            <a:r>
              <a:rPr lang="en-US" sz="2800" dirty="0" smtClean="0"/>
              <a:t>The Rules</a:t>
            </a:r>
            <a:endParaRPr lang="en-US" sz="2800" dirty="0"/>
          </a:p>
        </p:txBody>
      </p:sp>
      <p:sp>
        <p:nvSpPr>
          <p:cNvPr id="6" name="Content Placeholder 5"/>
          <p:cNvSpPr>
            <a:spLocks noGrp="1"/>
          </p:cNvSpPr>
          <p:nvPr>
            <p:ph sz="quarter" idx="4"/>
          </p:nvPr>
        </p:nvSpPr>
        <p:spPr/>
        <p:txBody>
          <a:bodyPr/>
          <a:lstStyle/>
          <a:p>
            <a:pPr>
              <a:buFont typeface="Arial" panose="020B0604020202020204" pitchFamily="34" charset="0"/>
              <a:buChar char="•"/>
            </a:pPr>
            <a:r>
              <a:rPr lang="en-US" dirty="0" smtClean="0"/>
              <a:t> Flip a coin </a:t>
            </a:r>
            <a:r>
              <a:rPr lang="en-US" dirty="0" smtClean="0">
                <a:sym typeface="Wingdings" panose="05000000000000000000" pitchFamily="2" charset="2"/>
              </a:rPr>
              <a:t> propose to move right or left</a:t>
            </a:r>
          </a:p>
          <a:p>
            <a:pPr>
              <a:buFont typeface="Arial" panose="020B0604020202020204" pitchFamily="34" charset="0"/>
              <a:buChar char="•"/>
            </a:pPr>
            <a:r>
              <a:rPr lang="en-US" dirty="0">
                <a:sym typeface="Wingdings" panose="05000000000000000000" pitchFamily="2" charset="2"/>
              </a:rPr>
              <a:t> </a:t>
            </a:r>
            <a:r>
              <a:rPr lang="en-US" dirty="0" smtClean="0">
                <a:sym typeface="Wingdings" panose="05000000000000000000" pitchFamily="2" charset="2"/>
              </a:rPr>
              <a:t>If proposed state is bigger, go there.</a:t>
            </a:r>
          </a:p>
          <a:p>
            <a:pPr>
              <a:buFont typeface="Arial" panose="020B0604020202020204" pitchFamily="34" charset="0"/>
              <a:buChar char="•"/>
            </a:pPr>
            <a:r>
              <a:rPr lang="en-US" dirty="0">
                <a:sym typeface="Wingdings" panose="05000000000000000000" pitchFamily="2" charset="2"/>
              </a:rPr>
              <a:t> </a:t>
            </a:r>
            <a:r>
              <a:rPr lang="en-US" dirty="0" smtClean="0">
                <a:sym typeface="Wingdings" panose="05000000000000000000" pitchFamily="2" charset="2"/>
              </a:rPr>
              <a:t>If not, spin a spinner between 0 and 1:</a:t>
            </a:r>
          </a:p>
          <a:p>
            <a:pPr lvl="2">
              <a:buFont typeface="Arial" panose="020B0604020202020204" pitchFamily="34" charset="0"/>
              <a:buChar char="•"/>
            </a:pPr>
            <a:r>
              <a:rPr lang="en-US" sz="2200" dirty="0" smtClean="0"/>
              <a:t> If number on spinner is less than ratio of proposed state pop. over current state pop., go to proposed state.</a:t>
            </a:r>
          </a:p>
          <a:p>
            <a:pPr lvl="2">
              <a:buFont typeface="Arial" panose="020B0604020202020204" pitchFamily="34" charset="0"/>
              <a:buChar char="•"/>
            </a:pPr>
            <a:r>
              <a:rPr lang="en-US" sz="2200" dirty="0"/>
              <a:t> </a:t>
            </a:r>
            <a:r>
              <a:rPr lang="en-US" sz="2200" dirty="0" smtClean="0"/>
              <a:t>Else, stay on current state.</a:t>
            </a:r>
            <a:endParaRPr lang="en-US" sz="2200" dirty="0"/>
          </a:p>
        </p:txBody>
      </p:sp>
    </p:spTree>
    <p:extLst>
      <p:ext uri="{BB962C8B-B14F-4D97-AF65-F5344CB8AC3E}">
        <p14:creationId xmlns:p14="http://schemas.microsoft.com/office/powerpoint/2010/main" val="29342086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starting at state 3</a:t>
            </a:r>
          </a:p>
        </p:txBody>
      </p:sp>
      <p:sp>
        <p:nvSpPr>
          <p:cNvPr id="3" name="Text Placeholder 2"/>
          <p:cNvSpPr>
            <a:spLocks noGrp="1"/>
          </p:cNvSpPr>
          <p:nvPr>
            <p:ph type="body" idx="1"/>
          </p:nvPr>
        </p:nvSpPr>
        <p:spPr>
          <a:xfrm>
            <a:off x="1022444" y="4487608"/>
            <a:ext cx="4754880" cy="822960"/>
          </a:xfrm>
        </p:spPr>
        <p:txBody>
          <a:bodyPr/>
          <a:lstStyle/>
          <a:p>
            <a:r>
              <a:rPr lang="en-US" dirty="0" smtClean="0"/>
              <a:t>Coin flip heads: </a:t>
            </a:r>
          </a:p>
          <a:p>
            <a:r>
              <a:rPr lang="en-US" dirty="0" smtClean="0"/>
              <a:t>Propose to move right</a:t>
            </a:r>
            <a:endParaRPr lang="en-US" dirty="0"/>
          </a:p>
        </p:txBody>
      </p:sp>
      <p:sp>
        <p:nvSpPr>
          <p:cNvPr id="4" name="Content Placeholder 3"/>
          <p:cNvSpPr>
            <a:spLocks noGrp="1"/>
          </p:cNvSpPr>
          <p:nvPr>
            <p:ph sz="half" idx="2"/>
          </p:nvPr>
        </p:nvSpPr>
        <p:spPr>
          <a:xfrm>
            <a:off x="1022444" y="5334856"/>
            <a:ext cx="4754880" cy="783654"/>
          </a:xfrm>
        </p:spPr>
        <p:txBody>
          <a:bodyPr/>
          <a:lstStyle/>
          <a:p>
            <a:r>
              <a:rPr lang="en-US" dirty="0" smtClean="0"/>
              <a:t>Since state 4 has a larger population, move to the right.</a:t>
            </a:r>
            <a:endParaRPr lang="en-US" dirty="0"/>
          </a:p>
        </p:txBody>
      </p:sp>
      <p:sp>
        <p:nvSpPr>
          <p:cNvPr id="5" name="Text Placeholder 4"/>
          <p:cNvSpPr>
            <a:spLocks noGrp="1"/>
          </p:cNvSpPr>
          <p:nvPr>
            <p:ph type="body" sz="quarter" idx="3"/>
          </p:nvPr>
        </p:nvSpPr>
        <p:spPr>
          <a:xfrm>
            <a:off x="1022444" y="2108097"/>
            <a:ext cx="4754880" cy="822960"/>
          </a:xfrm>
        </p:spPr>
        <p:txBody>
          <a:bodyPr/>
          <a:lstStyle/>
          <a:p>
            <a:r>
              <a:rPr lang="en-US" dirty="0"/>
              <a:t>Coin flip </a:t>
            </a:r>
            <a:r>
              <a:rPr lang="en-US" dirty="0" smtClean="0"/>
              <a:t>tails: </a:t>
            </a:r>
            <a:endParaRPr lang="en-US" dirty="0"/>
          </a:p>
          <a:p>
            <a:r>
              <a:rPr lang="en-US" dirty="0"/>
              <a:t>Propose to move </a:t>
            </a:r>
            <a:r>
              <a:rPr lang="en-US" dirty="0" smtClean="0"/>
              <a:t>left</a:t>
            </a:r>
            <a:endParaRPr lang="en-US" dirty="0"/>
          </a:p>
          <a:p>
            <a:endParaRPr lang="en-US" dirty="0"/>
          </a:p>
        </p:txBody>
      </p:sp>
      <p:sp>
        <p:nvSpPr>
          <p:cNvPr id="6" name="Content Placeholder 5"/>
          <p:cNvSpPr>
            <a:spLocks noGrp="1"/>
          </p:cNvSpPr>
          <p:nvPr>
            <p:ph sz="quarter" idx="4"/>
          </p:nvPr>
        </p:nvSpPr>
        <p:spPr>
          <a:xfrm>
            <a:off x="1022444" y="2765019"/>
            <a:ext cx="4754880" cy="930439"/>
          </a:xfrm>
        </p:spPr>
        <p:txBody>
          <a:bodyPr/>
          <a:lstStyle/>
          <a:p>
            <a:r>
              <a:rPr lang="en-US" dirty="0" smtClean="0"/>
              <a:t>Since state 2 has a smaller population than state 3, spin spinner.  </a:t>
            </a:r>
          </a:p>
          <a:p>
            <a:endParaRPr lang="en-US" dirty="0"/>
          </a:p>
        </p:txBody>
      </p:sp>
      <p:pic>
        <p:nvPicPr>
          <p:cNvPr id="7" name="Content Placeholder 3"/>
          <p:cNvPicPr>
            <a:picLocks noChangeAspect="1"/>
          </p:cNvPicPr>
          <p:nvPr/>
        </p:nvPicPr>
        <p:blipFill>
          <a:blip r:embed="rId3"/>
          <a:stretch>
            <a:fillRect/>
          </a:stretch>
        </p:blipFill>
        <p:spPr>
          <a:xfrm>
            <a:off x="6234898" y="2127839"/>
            <a:ext cx="4868287" cy="3424984"/>
          </a:xfrm>
          <a:prstGeom prst="rect">
            <a:avLst/>
          </a:prstGeom>
          <a:ln w="50800" cap="rnd">
            <a:solidFill>
              <a:schemeClr val="tx1">
                <a:lumMod val="75000"/>
              </a:schemeClr>
            </a:solidFill>
            <a:bevel/>
          </a:ln>
        </p:spPr>
      </p:pic>
      <p:sp>
        <p:nvSpPr>
          <p:cNvPr id="10" name="Text Placeholder 2"/>
          <p:cNvSpPr txBox="1">
            <a:spLocks/>
          </p:cNvSpPr>
          <p:nvPr/>
        </p:nvSpPr>
        <p:spPr>
          <a:xfrm>
            <a:off x="1022444" y="3555928"/>
            <a:ext cx="4754880" cy="462408"/>
          </a:xfrm>
          <a:prstGeom prst="rect">
            <a:avLst/>
          </a:prstGeom>
        </p:spPr>
        <p:txBody>
          <a:bodyPr vert="horz" lIns="137160" tIns="45720" rIns="137160" bIns="45720" rtlCol="0" anchor="ctr">
            <a:normAutofit/>
          </a:bodyPr>
          <a:lstStyle>
            <a:lvl1pPr marL="0" indent="0" algn="l" defTabSz="914400" rtl="0" eaLnBrk="1" latinLnBrk="0" hangingPunct="1">
              <a:lnSpc>
                <a:spcPct val="90000"/>
              </a:lnSpc>
              <a:spcBef>
                <a:spcPts val="0"/>
              </a:spcBef>
              <a:spcAft>
                <a:spcPts val="0"/>
              </a:spcAft>
              <a:buClr>
                <a:schemeClr val="accent2"/>
              </a:buClr>
              <a:buSzPct val="100000"/>
              <a:buFont typeface="Tw Cen MT" panose="020B0602020104020603" pitchFamily="34" charset="0"/>
              <a:buNone/>
              <a:defRPr sz="2300" b="0" kern="1200" cap="none" baseline="0">
                <a:solidFill>
                  <a:schemeClr val="accent2">
                    <a:lumMod val="75000"/>
                  </a:schemeClr>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2"/>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2"/>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2"/>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2"/>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2"/>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2"/>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2"/>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2"/>
              </a:buClr>
              <a:buFont typeface="Wingdings 3" pitchFamily="18" charset="2"/>
              <a:buNone/>
              <a:defRPr sz="1600" b="1" kern="1200">
                <a:solidFill>
                  <a:schemeClr val="tx1"/>
                </a:solidFill>
                <a:latin typeface="+mn-lt"/>
                <a:ea typeface="+mn-ea"/>
                <a:cs typeface="+mn-cs"/>
              </a:defRPr>
            </a:lvl9pPr>
          </a:lstStyle>
          <a:p>
            <a:r>
              <a:rPr lang="en-US" dirty="0" smtClean="0"/>
              <a:t>Spin 0.7: </a:t>
            </a:r>
          </a:p>
        </p:txBody>
      </p:sp>
      <p:sp>
        <p:nvSpPr>
          <p:cNvPr id="11" name="Content Placeholder 5"/>
          <p:cNvSpPr txBox="1">
            <a:spLocks/>
          </p:cNvSpPr>
          <p:nvPr/>
        </p:nvSpPr>
        <p:spPr>
          <a:xfrm>
            <a:off x="1022444" y="4071493"/>
            <a:ext cx="4754880" cy="705841"/>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r>
              <a:rPr lang="en-US" dirty="0" smtClean="0"/>
              <a:t>Stay at state 3.</a:t>
            </a:r>
          </a:p>
          <a:p>
            <a:endParaRPr lang="en-US" dirty="0"/>
          </a:p>
        </p:txBody>
      </p:sp>
      <p:sp>
        <p:nvSpPr>
          <p:cNvPr id="12" name="TextBox 11"/>
          <p:cNvSpPr txBox="1"/>
          <p:nvPr/>
        </p:nvSpPr>
        <p:spPr>
          <a:xfrm>
            <a:off x="6234898" y="5935851"/>
            <a:ext cx="4868287" cy="369332"/>
          </a:xfrm>
          <a:prstGeom prst="rect">
            <a:avLst/>
          </a:prstGeom>
          <a:noFill/>
        </p:spPr>
        <p:txBody>
          <a:bodyPr wrap="square" rtlCol="0">
            <a:spAutoFit/>
          </a:bodyPr>
          <a:lstStyle/>
          <a:p>
            <a:pPr algn="ctr"/>
            <a:r>
              <a:rPr lang="en-US" dirty="0" smtClean="0"/>
              <a:t>Actual Distribution</a:t>
            </a:r>
            <a:endParaRPr lang="en-US" dirty="0"/>
          </a:p>
        </p:txBody>
      </p:sp>
    </p:spTree>
    <p:extLst>
      <p:ext uri="{BB962C8B-B14F-4D97-AF65-F5344CB8AC3E}">
        <p14:creationId xmlns:p14="http://schemas.microsoft.com/office/powerpoint/2010/main" val="9913524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2031893" cy="1532342"/>
          </a:xfrm>
        </p:spPr>
        <p:txBody>
          <a:bodyPr/>
          <a:lstStyle/>
          <a:p>
            <a:r>
              <a:rPr lang="en-US" smtClean="0"/>
              <a:t>100 times</a:t>
            </a:r>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56021" y="416774"/>
            <a:ext cx="3030196" cy="6060393"/>
          </a:xfrm>
          <a:ln w="50800" cap="rnd">
            <a:solidFill>
              <a:schemeClr val="tx1">
                <a:lumMod val="75000"/>
              </a:schemeClr>
            </a:solidFill>
            <a:bevel/>
          </a:ln>
        </p:spPr>
      </p:pic>
      <p:pic>
        <p:nvPicPr>
          <p:cNvPr id="5" name="Content Placeholder 3"/>
          <p:cNvPicPr>
            <a:picLocks noChangeAspect="1"/>
          </p:cNvPicPr>
          <p:nvPr/>
        </p:nvPicPr>
        <p:blipFill>
          <a:blip r:embed="rId4"/>
          <a:stretch>
            <a:fillRect/>
          </a:stretch>
        </p:blipFill>
        <p:spPr>
          <a:xfrm>
            <a:off x="393366" y="4952860"/>
            <a:ext cx="2166657" cy="1524307"/>
          </a:xfrm>
          <a:prstGeom prst="rect">
            <a:avLst/>
          </a:prstGeom>
          <a:ln w="50800" cap="rnd">
            <a:solidFill>
              <a:schemeClr val="tx1">
                <a:lumMod val="75000"/>
              </a:schemeClr>
            </a:solidFill>
            <a:bevel/>
          </a:ln>
        </p:spPr>
      </p:pic>
      <p:sp>
        <p:nvSpPr>
          <p:cNvPr id="6" name="TextBox 5"/>
          <p:cNvSpPr txBox="1"/>
          <p:nvPr/>
        </p:nvSpPr>
        <p:spPr>
          <a:xfrm>
            <a:off x="-957450" y="4448014"/>
            <a:ext cx="4868287" cy="369332"/>
          </a:xfrm>
          <a:prstGeom prst="rect">
            <a:avLst/>
          </a:prstGeom>
          <a:noFill/>
        </p:spPr>
        <p:txBody>
          <a:bodyPr wrap="square" rtlCol="0">
            <a:spAutoFit/>
          </a:bodyPr>
          <a:lstStyle/>
          <a:p>
            <a:pPr algn="ctr"/>
            <a:r>
              <a:rPr lang="en-US" dirty="0" smtClean="0"/>
              <a:t>Actual Distribution</a:t>
            </a:r>
            <a:endParaRPr lang="en-US" dirty="0"/>
          </a:p>
        </p:txBody>
      </p:sp>
    </p:spTree>
    <p:extLst>
      <p:ext uri="{BB962C8B-B14F-4D97-AF65-F5344CB8AC3E}">
        <p14:creationId xmlns:p14="http://schemas.microsoft.com/office/powerpoint/2010/main" val="10723382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2031893" cy="1532342"/>
          </a:xfrm>
        </p:spPr>
        <p:txBody>
          <a:bodyPr/>
          <a:lstStyle/>
          <a:p>
            <a:r>
              <a:rPr lang="en-US" smtClean="0"/>
              <a:t>100 times</a:t>
            </a:r>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56021" y="416774"/>
            <a:ext cx="3030196" cy="6060393"/>
          </a:xfrm>
          <a:ln w="50800" cap="rnd">
            <a:solidFill>
              <a:schemeClr val="tx1">
                <a:lumMod val="75000"/>
              </a:schemeClr>
            </a:solidFill>
            <a:bevel/>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2215" y="1579106"/>
            <a:ext cx="4980971" cy="3735728"/>
          </a:xfrm>
          <a:prstGeom prst="rect">
            <a:avLst/>
          </a:prstGeom>
          <a:ln w="50800" cap="rnd">
            <a:solidFill>
              <a:schemeClr val="tx1">
                <a:lumMod val="75000"/>
              </a:schemeClr>
            </a:solidFill>
            <a:bevel/>
          </a:ln>
        </p:spPr>
      </p:pic>
      <p:pic>
        <p:nvPicPr>
          <p:cNvPr id="5" name="Content Placeholder 3"/>
          <p:cNvPicPr>
            <a:picLocks noChangeAspect="1"/>
          </p:cNvPicPr>
          <p:nvPr/>
        </p:nvPicPr>
        <p:blipFill>
          <a:blip r:embed="rId5"/>
          <a:stretch>
            <a:fillRect/>
          </a:stretch>
        </p:blipFill>
        <p:spPr>
          <a:xfrm>
            <a:off x="393366" y="4952860"/>
            <a:ext cx="2166657" cy="1524307"/>
          </a:xfrm>
          <a:prstGeom prst="rect">
            <a:avLst/>
          </a:prstGeom>
          <a:ln w="50800" cap="rnd">
            <a:solidFill>
              <a:schemeClr val="tx1">
                <a:lumMod val="75000"/>
              </a:schemeClr>
            </a:solidFill>
            <a:bevel/>
          </a:ln>
        </p:spPr>
      </p:pic>
      <p:sp>
        <p:nvSpPr>
          <p:cNvPr id="6" name="TextBox 5"/>
          <p:cNvSpPr txBox="1"/>
          <p:nvPr/>
        </p:nvSpPr>
        <p:spPr>
          <a:xfrm>
            <a:off x="-968214" y="4448013"/>
            <a:ext cx="4868287" cy="369332"/>
          </a:xfrm>
          <a:prstGeom prst="rect">
            <a:avLst/>
          </a:prstGeom>
          <a:noFill/>
        </p:spPr>
        <p:txBody>
          <a:bodyPr wrap="square" rtlCol="0">
            <a:spAutoFit/>
          </a:bodyPr>
          <a:lstStyle/>
          <a:p>
            <a:pPr algn="ctr"/>
            <a:r>
              <a:rPr lang="en-US" dirty="0" smtClean="0"/>
              <a:t>Actual Distribution</a:t>
            </a:r>
            <a:endParaRPr lang="en-US" dirty="0"/>
          </a:p>
        </p:txBody>
      </p:sp>
    </p:spTree>
    <p:extLst>
      <p:ext uri="{BB962C8B-B14F-4D97-AF65-F5344CB8AC3E}">
        <p14:creationId xmlns:p14="http://schemas.microsoft.com/office/powerpoint/2010/main" val="7332967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2031893" cy="1532342"/>
          </a:xfrm>
        </p:spPr>
        <p:txBody>
          <a:bodyPr/>
          <a:lstStyle/>
          <a:p>
            <a:r>
              <a:rPr lang="en-US" dirty="0" smtClean="0"/>
              <a:t>Repeat</a:t>
            </a:r>
            <a:endParaRPr lang="en-US" dirty="0"/>
          </a:p>
        </p:txBody>
      </p:sp>
      <p:pic>
        <p:nvPicPr>
          <p:cNvPr id="5" name="Content Placeholder 3"/>
          <p:cNvPicPr>
            <a:picLocks noChangeAspect="1"/>
          </p:cNvPicPr>
          <p:nvPr/>
        </p:nvPicPr>
        <p:blipFill>
          <a:blip r:embed="rId3"/>
          <a:stretch>
            <a:fillRect/>
          </a:stretch>
        </p:blipFill>
        <p:spPr>
          <a:xfrm>
            <a:off x="393366" y="4952860"/>
            <a:ext cx="2166657" cy="1524307"/>
          </a:xfrm>
          <a:prstGeom prst="rect">
            <a:avLst/>
          </a:prstGeom>
          <a:ln w="50800" cap="rnd">
            <a:solidFill>
              <a:schemeClr val="tx1">
                <a:lumMod val="75000"/>
              </a:schemeClr>
            </a:solidFill>
            <a:bevel/>
          </a:ln>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6020" y="389189"/>
            <a:ext cx="3056021" cy="6112041"/>
          </a:xfrm>
          <a:prstGeom prst="rect">
            <a:avLst/>
          </a:prstGeom>
          <a:ln w="50800" cap="rnd">
            <a:solidFill>
              <a:schemeClr val="tx1">
                <a:lumMod val="75000"/>
              </a:schemeClr>
            </a:solidFill>
            <a:bevel/>
          </a:ln>
        </p:spPr>
      </p:pic>
      <p:sp>
        <p:nvSpPr>
          <p:cNvPr id="10" name="TextBox 9"/>
          <p:cNvSpPr txBox="1"/>
          <p:nvPr/>
        </p:nvSpPr>
        <p:spPr>
          <a:xfrm>
            <a:off x="-972948" y="4448013"/>
            <a:ext cx="4868287" cy="369332"/>
          </a:xfrm>
          <a:prstGeom prst="rect">
            <a:avLst/>
          </a:prstGeom>
          <a:noFill/>
        </p:spPr>
        <p:txBody>
          <a:bodyPr wrap="square" rtlCol="0">
            <a:spAutoFit/>
          </a:bodyPr>
          <a:lstStyle/>
          <a:p>
            <a:pPr algn="ctr"/>
            <a:r>
              <a:rPr lang="en-US" dirty="0" smtClean="0"/>
              <a:t>Actual Distribution</a:t>
            </a:r>
            <a:endParaRPr lang="en-US" dirty="0"/>
          </a:p>
        </p:txBody>
      </p:sp>
    </p:spTree>
    <p:extLst>
      <p:ext uri="{BB962C8B-B14F-4D97-AF65-F5344CB8AC3E}">
        <p14:creationId xmlns:p14="http://schemas.microsoft.com/office/powerpoint/2010/main" val="21289592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2031893" cy="1532342"/>
          </a:xfrm>
        </p:spPr>
        <p:txBody>
          <a:bodyPr/>
          <a:lstStyle/>
          <a:p>
            <a:r>
              <a:rPr lang="en-US" dirty="0" smtClean="0"/>
              <a:t>Repeat</a:t>
            </a:r>
            <a:endParaRPr lang="en-US" dirty="0"/>
          </a:p>
        </p:txBody>
      </p:sp>
      <p:pic>
        <p:nvPicPr>
          <p:cNvPr id="5" name="Content Placeholder 3"/>
          <p:cNvPicPr>
            <a:picLocks noChangeAspect="1"/>
          </p:cNvPicPr>
          <p:nvPr/>
        </p:nvPicPr>
        <p:blipFill>
          <a:blip r:embed="rId3"/>
          <a:stretch>
            <a:fillRect/>
          </a:stretch>
        </p:blipFill>
        <p:spPr>
          <a:xfrm>
            <a:off x="393366" y="4952860"/>
            <a:ext cx="2166657" cy="1524307"/>
          </a:xfrm>
          <a:prstGeom prst="rect">
            <a:avLst/>
          </a:prstGeom>
          <a:ln w="50800" cap="rnd">
            <a:solidFill>
              <a:schemeClr val="tx1">
                <a:lumMod val="75000"/>
              </a:schemeClr>
            </a:solidFill>
            <a:bevel/>
          </a:ln>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6020" y="389189"/>
            <a:ext cx="3056021" cy="6112041"/>
          </a:xfrm>
          <a:prstGeom prst="rect">
            <a:avLst/>
          </a:prstGeom>
          <a:ln w="50800" cap="rnd">
            <a:solidFill>
              <a:schemeClr val="tx1">
                <a:lumMod val="75000"/>
              </a:schemeClr>
            </a:solidFill>
            <a:bevel/>
          </a:ln>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8038" y="1443789"/>
            <a:ext cx="4962582" cy="3721936"/>
          </a:xfrm>
          <a:prstGeom prst="rect">
            <a:avLst/>
          </a:prstGeom>
          <a:ln w="50800" cap="rnd">
            <a:solidFill>
              <a:schemeClr val="tx1">
                <a:lumMod val="75000"/>
              </a:schemeClr>
            </a:solidFill>
            <a:bevel/>
          </a:ln>
        </p:spPr>
      </p:pic>
      <p:sp>
        <p:nvSpPr>
          <p:cNvPr id="6" name="TextBox 5"/>
          <p:cNvSpPr txBox="1"/>
          <p:nvPr/>
        </p:nvSpPr>
        <p:spPr>
          <a:xfrm>
            <a:off x="-988446" y="4448013"/>
            <a:ext cx="4868287" cy="369332"/>
          </a:xfrm>
          <a:prstGeom prst="rect">
            <a:avLst/>
          </a:prstGeom>
          <a:noFill/>
        </p:spPr>
        <p:txBody>
          <a:bodyPr wrap="square" rtlCol="0">
            <a:spAutoFit/>
          </a:bodyPr>
          <a:lstStyle/>
          <a:p>
            <a:pPr algn="ctr"/>
            <a:r>
              <a:rPr lang="en-US" dirty="0" smtClean="0"/>
              <a:t>Actual Distribution</a:t>
            </a:r>
            <a:endParaRPr lang="en-US" dirty="0"/>
          </a:p>
        </p:txBody>
      </p:sp>
    </p:spTree>
    <p:extLst>
      <p:ext uri="{BB962C8B-B14F-4D97-AF65-F5344CB8AC3E}">
        <p14:creationId xmlns:p14="http://schemas.microsoft.com/office/powerpoint/2010/main" val="3158116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2031893" cy="1532342"/>
          </a:xfrm>
        </p:spPr>
        <p:txBody>
          <a:bodyPr/>
          <a:lstStyle/>
          <a:p>
            <a:r>
              <a:rPr lang="en-US" dirty="0" smtClean="0"/>
              <a:t>1000 times</a:t>
            </a:r>
            <a:endParaRPr lang="en-US" dirty="0"/>
          </a:p>
        </p:txBody>
      </p:sp>
      <p:pic>
        <p:nvPicPr>
          <p:cNvPr id="5" name="Content Placeholder 3"/>
          <p:cNvPicPr>
            <a:picLocks noChangeAspect="1"/>
          </p:cNvPicPr>
          <p:nvPr/>
        </p:nvPicPr>
        <p:blipFill>
          <a:blip r:embed="rId3"/>
          <a:stretch>
            <a:fillRect/>
          </a:stretch>
        </p:blipFill>
        <p:spPr>
          <a:xfrm>
            <a:off x="393366" y="4952860"/>
            <a:ext cx="2166657" cy="1524307"/>
          </a:xfrm>
          <a:prstGeom prst="rect">
            <a:avLst/>
          </a:prstGeom>
          <a:ln w="50800" cap="rnd">
            <a:solidFill>
              <a:schemeClr val="tx1">
                <a:lumMod val="75000"/>
              </a:schemeClr>
            </a:solidFill>
            <a:bevel/>
          </a:ln>
        </p:spPr>
      </p:pic>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506568" y="294467"/>
            <a:ext cx="3496351" cy="2622263"/>
          </a:xfrm>
          <a:ln w="50800" cap="rnd">
            <a:solidFill>
              <a:schemeClr val="tx1">
                <a:lumMod val="75000"/>
              </a:schemeClr>
            </a:solidFill>
            <a:bevel/>
          </a:ln>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12136" y="3859078"/>
            <a:ext cx="3490783" cy="2618088"/>
          </a:xfrm>
          <a:prstGeom prst="rect">
            <a:avLst/>
          </a:prstGeom>
          <a:ln w="50800" cap="rnd">
            <a:solidFill>
              <a:schemeClr val="tx1">
                <a:lumMod val="75000"/>
              </a:schemeClr>
            </a:solidFill>
            <a:bevel/>
          </a:ln>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53163" y="294467"/>
            <a:ext cx="3091350" cy="6182699"/>
          </a:xfrm>
          <a:prstGeom prst="rect">
            <a:avLst/>
          </a:prstGeom>
          <a:ln w="50800" cap="rnd">
            <a:solidFill>
              <a:schemeClr val="tx1">
                <a:lumMod val="75000"/>
              </a:schemeClr>
            </a:solidFill>
            <a:bevel/>
          </a:ln>
        </p:spPr>
      </p:pic>
      <p:sp>
        <p:nvSpPr>
          <p:cNvPr id="10" name="TextBox 9"/>
          <p:cNvSpPr txBox="1"/>
          <p:nvPr/>
        </p:nvSpPr>
        <p:spPr>
          <a:xfrm>
            <a:off x="-987310" y="4448014"/>
            <a:ext cx="4868287" cy="369332"/>
          </a:xfrm>
          <a:prstGeom prst="rect">
            <a:avLst/>
          </a:prstGeom>
          <a:noFill/>
        </p:spPr>
        <p:txBody>
          <a:bodyPr wrap="square" rtlCol="0">
            <a:spAutoFit/>
          </a:bodyPr>
          <a:lstStyle/>
          <a:p>
            <a:pPr algn="ctr"/>
            <a:r>
              <a:rPr lang="en-US" dirty="0" smtClean="0"/>
              <a:t>Actual Distribution</a:t>
            </a:r>
            <a:endParaRPr lang="en-US" dirty="0"/>
          </a:p>
        </p:txBody>
      </p:sp>
    </p:spTree>
    <p:extLst>
      <p:ext uri="{BB962C8B-B14F-4D97-AF65-F5344CB8AC3E}">
        <p14:creationId xmlns:p14="http://schemas.microsoft.com/office/powerpoint/2010/main" val="137435070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rgbClr val="2E2B21"/>
      </a:dk1>
      <a:lt1>
        <a:srgbClr val="FFFFFF"/>
      </a:lt1>
      <a:dk2>
        <a:srgbClr val="605B4F"/>
      </a:dk2>
      <a:lt2>
        <a:srgbClr val="D8D6BE"/>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4825F1AF-8DBC-4E3D-9F3D-688338DA83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8784</TotalTime>
  <Words>1952</Words>
  <Application>Microsoft Macintosh PowerPoint</Application>
  <PresentationFormat>Widescreen</PresentationFormat>
  <Paragraphs>156</Paragraphs>
  <Slides>23</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Calibri</vt:lpstr>
      <vt:lpstr>Cambria Math</vt:lpstr>
      <vt:lpstr>Courier New</vt:lpstr>
      <vt:lpstr>Tw Cen MT</vt:lpstr>
      <vt:lpstr>Tw Cen MT Condensed</vt:lpstr>
      <vt:lpstr>Wingdings</vt:lpstr>
      <vt:lpstr>Wingdings 3</vt:lpstr>
      <vt:lpstr>Arial</vt:lpstr>
      <vt:lpstr>Integral</vt:lpstr>
      <vt:lpstr>Markov chain monte Carlo</vt:lpstr>
      <vt:lpstr>What is it good for?</vt:lpstr>
      <vt:lpstr>Metropolis algorithm: States example</vt:lpstr>
      <vt:lpstr>Example: starting at state 3</vt:lpstr>
      <vt:lpstr>100 times</vt:lpstr>
      <vt:lpstr>100 times</vt:lpstr>
      <vt:lpstr>Repeat</vt:lpstr>
      <vt:lpstr>Repeat</vt:lpstr>
      <vt:lpstr>1000 times</vt:lpstr>
      <vt:lpstr>10,000 times</vt:lpstr>
      <vt:lpstr>How does it work?</vt:lpstr>
      <vt:lpstr>states</vt:lpstr>
      <vt:lpstr>states</vt:lpstr>
      <vt:lpstr>Transition matrix</vt:lpstr>
      <vt:lpstr>Beyond metropolis</vt:lpstr>
      <vt:lpstr>application</vt:lpstr>
      <vt:lpstr>application</vt:lpstr>
      <vt:lpstr>Gibbs sampler</vt:lpstr>
      <vt:lpstr>Application </vt:lpstr>
      <vt:lpstr>PowerPoint Presentation</vt:lpstr>
      <vt:lpstr>PowerPoint Presentation</vt:lpstr>
      <vt:lpstr>Programming considerations</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MCMC</dc:title>
  <dc:creator>Mallory Brooke Lai</dc:creator>
  <cp:lastModifiedBy>Mallory Brooke Lai</cp:lastModifiedBy>
  <cp:revision>80</cp:revision>
  <dcterms:created xsi:type="dcterms:W3CDTF">2016-11-29T18:51:17Z</dcterms:created>
  <dcterms:modified xsi:type="dcterms:W3CDTF">2016-12-08T05:50:52Z</dcterms:modified>
</cp:coreProperties>
</file>